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4.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382" r:id="rId3"/>
    <p:sldId id="419" r:id="rId4"/>
    <p:sldId id="416" r:id="rId5"/>
    <p:sldId id="417" r:id="rId6"/>
    <p:sldId id="418" r:id="rId7"/>
    <p:sldId id="383" r:id="rId8"/>
    <p:sldId id="420" r:id="rId9"/>
    <p:sldId id="421" r:id="rId10"/>
    <p:sldId id="422" r:id="rId11"/>
    <p:sldId id="423" r:id="rId12"/>
    <p:sldId id="411" r:id="rId13"/>
    <p:sldId id="425" r:id="rId14"/>
    <p:sldId id="426" r:id="rId15"/>
    <p:sldId id="427" r:id="rId16"/>
    <p:sldId id="428" r:id="rId17"/>
    <p:sldId id="424" r:id="rId18"/>
    <p:sldId id="26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n tang" initials="jt" lastIdx="1" clrIdx="0">
    <p:extLst>
      <p:ext uri="{19B8F6BF-5375-455C-9EA6-DF929625EA0E}">
        <p15:presenceInfo xmlns:p15="http://schemas.microsoft.com/office/powerpoint/2012/main" userId="S::jian.tang@hec.ca::08ea5e91-e79c-4f6e-a581-0d347d8e892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4757"/>
    <p:restoredTop sz="94198"/>
  </p:normalViewPr>
  <p:slideViewPr>
    <p:cSldViewPr snapToGrid="0" snapToObjects="1">
      <p:cViewPr varScale="1">
        <p:scale>
          <a:sx n="157" d="100"/>
          <a:sy n="157" d="100"/>
        </p:scale>
        <p:origin x="784" y="17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2.png>
</file>

<file path=ppt/media/image3.png>
</file>

<file path=ppt/media/image30.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48539E-8443-6F48-83BA-63EC55EE7A21}" type="datetimeFigureOut">
              <a:rPr lang="en-US" smtClean="0"/>
              <a:t>11/1/20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FA57DD-ACEC-0746-BA4E-410181BE42CC}" type="slidenum">
              <a:rPr lang="en-US" smtClean="0"/>
              <a:t>‹#›</a:t>
            </a:fld>
            <a:endParaRPr lang="en-US"/>
          </a:p>
        </p:txBody>
      </p:sp>
    </p:spTree>
    <p:extLst>
      <p:ext uri="{BB962C8B-B14F-4D97-AF65-F5344CB8AC3E}">
        <p14:creationId xmlns:p14="http://schemas.microsoft.com/office/powerpoint/2010/main" val="28037152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1</a:t>
            </a:fld>
            <a:endParaRPr lang="en-US"/>
          </a:p>
        </p:txBody>
      </p:sp>
    </p:spTree>
    <p:extLst>
      <p:ext uri="{BB962C8B-B14F-4D97-AF65-F5344CB8AC3E}">
        <p14:creationId xmlns:p14="http://schemas.microsoft.com/office/powerpoint/2010/main" val="22734184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Here comes our model, Neural Gibbs Sampling. The basic idea is a effective Bayesian inference algorithm Gibbs sampling. It can effectively approximate the joint distribution with the marginal conditional distributions. Specifically, it defines a Markov chain in the space of variable assignments whose transition distribution is the conditional distribution for each random variable given all the other variables. It can be proved that the stational distribution is the desired joint distribution. Hence we can use Monte Carlo methods to sample from the joint distribution and also estimate the joint distribution. To learn the conditional distribution and the prior distribution for initialization, we train two neural models. So that our NGS method can combine the advantages of neural networks and Gibbs sampling. Moreover, considering it is too time-consuming to reach the convergence with the original Gibbs sampling method, we introduce a Simulated Annealing method to accelerate convergence.</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10</a:t>
            </a:fld>
            <a:endParaRPr lang="en-US"/>
          </a:p>
        </p:txBody>
      </p:sp>
    </p:spTree>
    <p:extLst>
      <p:ext uri="{BB962C8B-B14F-4D97-AF65-F5344CB8AC3E}">
        <p14:creationId xmlns:p14="http://schemas.microsoft.com/office/powerpoint/2010/main" val="34597405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This is the overall framework for neural Gibbs sampling method. We train two neural models. Note that the neural Gibbs sampling is agnostic of the model architecture. [click] The first prior neural model independently classify each argument candidate as most of existing works do. It is trained in the conventional way and is used to predict an initial argument role for each of the argument candidates. Then our Gibbs sampling starts with the initial state. [click] The conditional neural model is to model the conditional distribution P(</a:t>
            </a:r>
            <a:r>
              <a:rPr kumimoji="1" lang="en-US" altLang="zh-CN" dirty="0" err="1"/>
              <a:t>x_i|given</a:t>
            </a:r>
            <a:r>
              <a:rPr kumimoji="1" lang="en-US" altLang="zh-CN" dirty="0"/>
              <a:t> all the other random variables). That is to predict an argument role given the text and all the other event argument’s labels. So in the training we feed all the argument roles predicted in the last time step along with the text into the model and ask it to predict the argument role for a specific event argument candidate. The conditional neural model is used in the transition. [click] And to improve efficiency, we use simulated annealing in the transition to select which random variable should be updated using the conditional neural model. In each time of transition, we randomly sample the variable index I following this distribution. The c is a time-varying parameter to control the sharpness of the distribution. </a:t>
            </a:r>
            <a:r>
              <a:rPr lang="en-US" altLang="zh-CN" sz="1200" kern="1200" dirty="0">
                <a:solidFill>
                  <a:schemeClr val="tx1"/>
                </a:solidFill>
                <a:effectLst/>
                <a:latin typeface="+mn-lt"/>
                <a:ea typeface="+mn-ea"/>
                <a:cs typeface="+mn-cs"/>
              </a:rPr>
              <a:t>With c decreasing, the algorithm more and more tends to transit in the max-likelihood way and will quickly reach the max-likelihood state. When at the beginning, c is large, it performs like the original Gibbs sampling, so that can avoid falling into suboptimal results.</a:t>
            </a:r>
          </a:p>
          <a:p>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11</a:t>
            </a:fld>
            <a:endParaRPr lang="en-US"/>
          </a:p>
        </p:txBody>
      </p:sp>
    </p:spTree>
    <p:extLst>
      <p:ext uri="{BB962C8B-B14F-4D97-AF65-F5344CB8AC3E}">
        <p14:creationId xmlns:p14="http://schemas.microsoft.com/office/powerpoint/2010/main" val="35627187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To evaluate the effectiveness of our proposed framework, we conduct experiments on two widely-used datasets: ACE 2005 and TAC KBP 2016 and report the precision, recall and F-1. We try two model architectures DMCNN and BERT as our neural models in experiments. Note that as our model does not involve the event detection stage. So in the evaluation we use the triggers predicted by DMCNN and DMBERT for our CNN and BERT based models respectively. Here is the experimental results on the most widely-used ACE 2005 compared with various state-of-the-art models. We can see that NGS (CNN) and NGS (BERT) achieve significant improvements over their basic model DMCNN and DMBERT, and NGS (BERT) achieves comparable results with the existing state-of-the-art models. which shows the effectiveness of our NGS framework.</a:t>
            </a:r>
          </a:p>
        </p:txBody>
      </p:sp>
      <p:sp>
        <p:nvSpPr>
          <p:cNvPr id="4" name="灯片编号占位符 3"/>
          <p:cNvSpPr>
            <a:spLocks noGrp="1"/>
          </p:cNvSpPr>
          <p:nvPr>
            <p:ph type="sldNum" sz="quarter" idx="5"/>
          </p:nvPr>
        </p:nvSpPr>
        <p:spPr/>
        <p:txBody>
          <a:bodyPr/>
          <a:lstStyle/>
          <a:p>
            <a:fld id="{6DFA57DD-ACEC-0746-BA4E-410181BE42CC}" type="slidenum">
              <a:rPr lang="en-US" smtClean="0"/>
              <a:t>12</a:t>
            </a:fld>
            <a:endParaRPr lang="en-US"/>
          </a:p>
        </p:txBody>
      </p:sp>
    </p:spTree>
    <p:extLst>
      <p:ext uri="{BB962C8B-B14F-4D97-AF65-F5344CB8AC3E}">
        <p14:creationId xmlns:p14="http://schemas.microsoft.com/office/powerpoint/2010/main" val="23532633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This the results on another dataset, the TAC KBP 2016 event argument extraction track, compared with state-of-the-art systems and also the top-performing models in the competition. We can observe consistent results.</a:t>
            </a:r>
          </a:p>
        </p:txBody>
      </p:sp>
      <p:sp>
        <p:nvSpPr>
          <p:cNvPr id="4" name="灯片编号占位符 3"/>
          <p:cNvSpPr>
            <a:spLocks noGrp="1"/>
          </p:cNvSpPr>
          <p:nvPr>
            <p:ph type="sldNum" sz="quarter" idx="5"/>
          </p:nvPr>
        </p:nvSpPr>
        <p:spPr/>
        <p:txBody>
          <a:bodyPr/>
          <a:lstStyle/>
          <a:p>
            <a:fld id="{6DFA57DD-ACEC-0746-BA4E-410181BE42CC}" type="slidenum">
              <a:rPr lang="en-US" smtClean="0"/>
              <a:t>13</a:t>
            </a:fld>
            <a:endParaRPr lang="en-US"/>
          </a:p>
        </p:txBody>
      </p:sp>
    </p:spTree>
    <p:extLst>
      <p:ext uri="{BB962C8B-B14F-4D97-AF65-F5344CB8AC3E}">
        <p14:creationId xmlns:p14="http://schemas.microsoft.com/office/powerpoint/2010/main" val="1224527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We further conduct ablation studies to show the effectiveness of each component. Here is to show the effectiveness of the simulated annealing. This is the F-1 scores of our NGS (CNN) change with the iteration steps with and without simulated annealing. We can see that the simulated annealing can not only speed up reaching the convergence but also improve the stableness.</a:t>
            </a:r>
          </a:p>
        </p:txBody>
      </p:sp>
      <p:sp>
        <p:nvSpPr>
          <p:cNvPr id="4" name="灯片编号占位符 3"/>
          <p:cNvSpPr>
            <a:spLocks noGrp="1"/>
          </p:cNvSpPr>
          <p:nvPr>
            <p:ph type="sldNum" sz="quarter" idx="5"/>
          </p:nvPr>
        </p:nvSpPr>
        <p:spPr/>
        <p:txBody>
          <a:bodyPr/>
          <a:lstStyle/>
          <a:p>
            <a:fld id="{6DFA57DD-ACEC-0746-BA4E-410181BE42CC}" type="slidenum">
              <a:rPr lang="en-US" smtClean="0"/>
              <a:t>14</a:t>
            </a:fld>
            <a:endParaRPr lang="en-US"/>
          </a:p>
        </p:txBody>
      </p:sp>
    </p:spTree>
    <p:extLst>
      <p:ext uri="{BB962C8B-B14F-4D97-AF65-F5344CB8AC3E}">
        <p14:creationId xmlns:p14="http://schemas.microsoft.com/office/powerpoint/2010/main" val="2407305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And in this experiments, we show the effectiveness of the prior neural network initialization. We know that the convergence of Gibbs sampling does not require a reasonable initialization. But in this experiments we can see that a good initial state can also speed up the convergence, which is helpful in the application.</a:t>
            </a:r>
          </a:p>
        </p:txBody>
      </p:sp>
      <p:sp>
        <p:nvSpPr>
          <p:cNvPr id="4" name="灯片编号占位符 3"/>
          <p:cNvSpPr>
            <a:spLocks noGrp="1"/>
          </p:cNvSpPr>
          <p:nvPr>
            <p:ph type="sldNum" sz="quarter" idx="5"/>
          </p:nvPr>
        </p:nvSpPr>
        <p:spPr/>
        <p:txBody>
          <a:bodyPr/>
          <a:lstStyle/>
          <a:p>
            <a:fld id="{6DFA57DD-ACEC-0746-BA4E-410181BE42CC}" type="slidenum">
              <a:rPr lang="en-US" smtClean="0"/>
              <a:t>15</a:t>
            </a:fld>
            <a:endParaRPr lang="en-US"/>
          </a:p>
        </p:txBody>
      </p:sp>
    </p:spTree>
    <p:extLst>
      <p:ext uri="{BB962C8B-B14F-4D97-AF65-F5344CB8AC3E}">
        <p14:creationId xmlns:p14="http://schemas.microsoft.com/office/powerpoint/2010/main" val="32467779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In the last experiment, we want to study if the improvements of NGS really come from successfully capturing the event argument correlations. We split the ACE 2005 development set into three parts containing different number of event arguments, and see the performance of NGS (CNN) and its basic model DMCNN on them. We can see with the increase of event argument number, our improvements significantly rise, which shows that our improvements really comes from better modeling argument correlations.</a:t>
            </a:r>
          </a:p>
        </p:txBody>
      </p:sp>
      <p:sp>
        <p:nvSpPr>
          <p:cNvPr id="4" name="灯片编号占位符 3"/>
          <p:cNvSpPr>
            <a:spLocks noGrp="1"/>
          </p:cNvSpPr>
          <p:nvPr>
            <p:ph type="sldNum" sz="quarter" idx="5"/>
          </p:nvPr>
        </p:nvSpPr>
        <p:spPr/>
        <p:txBody>
          <a:bodyPr/>
          <a:lstStyle/>
          <a:p>
            <a:fld id="{6DFA57DD-ACEC-0746-BA4E-410181BE42CC}" type="slidenum">
              <a:rPr lang="en-US" smtClean="0"/>
              <a:t>16</a:t>
            </a:fld>
            <a:endParaRPr lang="en-US"/>
          </a:p>
        </p:txBody>
      </p:sp>
    </p:spTree>
    <p:extLst>
      <p:ext uri="{BB962C8B-B14F-4D97-AF65-F5344CB8AC3E}">
        <p14:creationId xmlns:p14="http://schemas.microsoft.com/office/powerpoint/2010/main" val="3932149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To summarize, in this work, we propose the neural Gibbs sampling framework to model the joint distribution among event arguments. It combines the advantages of Gibbs sampling and neural network. To accelerate the convergence, we further introduce the simulated annealing. In the future, we can explore how to extend neural Gibbs sampling to other tasks or scenarios. And, although with the simulated annealing, NGS still requires about one hundred times of inference, how to further speed it up will be critical to the real-world application.</a:t>
            </a:r>
          </a:p>
        </p:txBody>
      </p:sp>
      <p:sp>
        <p:nvSpPr>
          <p:cNvPr id="4" name="灯片编号占位符 3"/>
          <p:cNvSpPr>
            <a:spLocks noGrp="1"/>
          </p:cNvSpPr>
          <p:nvPr>
            <p:ph type="sldNum" sz="quarter" idx="5"/>
          </p:nvPr>
        </p:nvSpPr>
        <p:spPr/>
        <p:txBody>
          <a:bodyPr/>
          <a:lstStyle/>
          <a:p>
            <a:fld id="{6DFA57DD-ACEC-0746-BA4E-410181BE42CC}" type="slidenum">
              <a:rPr lang="en-US" smtClean="0"/>
              <a:t>17</a:t>
            </a:fld>
            <a:endParaRPr lang="en-US"/>
          </a:p>
        </p:txBody>
      </p:sp>
    </p:spTree>
    <p:extLst>
      <p:ext uri="{BB962C8B-B14F-4D97-AF65-F5344CB8AC3E}">
        <p14:creationId xmlns:p14="http://schemas.microsoft.com/office/powerpoint/2010/main" val="25088694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Thanks for listening and questions are welcomed. You can scan the QR codes to get our source codes.</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18</a:t>
            </a:fld>
            <a:endParaRPr lang="en-US"/>
          </a:p>
        </p:txBody>
      </p:sp>
    </p:spTree>
    <p:extLst>
      <p:ext uri="{BB962C8B-B14F-4D97-AF65-F5344CB8AC3E}">
        <p14:creationId xmlns:p14="http://schemas.microsoft.com/office/powerpoint/2010/main" val="4252332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At first, I will briefly introduce the event argument</a:t>
            </a:r>
            <a:r>
              <a:rPr kumimoji="1" lang="zh-CN" altLang="en-US" dirty="0"/>
              <a:t> </a:t>
            </a:r>
            <a:r>
              <a:rPr kumimoji="1" lang="en-US" altLang="zh-CN" dirty="0"/>
              <a:t>extraction task. Event argument extraction is the second stage of event extraction. In event extraction, we first detect event occurrence from text. </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2</a:t>
            </a:fld>
            <a:endParaRPr lang="en-US"/>
          </a:p>
        </p:txBody>
      </p:sp>
    </p:spTree>
    <p:extLst>
      <p:ext uri="{BB962C8B-B14F-4D97-AF65-F5344CB8AC3E}">
        <p14:creationId xmlns:p14="http://schemas.microsoft.com/office/powerpoint/2010/main" val="2290058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That is, to identify the trigger words and</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3</a:t>
            </a:fld>
            <a:endParaRPr lang="en-US"/>
          </a:p>
        </p:txBody>
      </p:sp>
    </p:spTree>
    <p:extLst>
      <p:ext uri="{BB962C8B-B14F-4D97-AF65-F5344CB8AC3E}">
        <p14:creationId xmlns:p14="http://schemas.microsoft.com/office/powerpoint/2010/main" val="3947192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classify the event types. This is the first subtask, event detection. </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4</a:t>
            </a:fld>
            <a:endParaRPr lang="en-US"/>
          </a:p>
        </p:txBody>
      </p:sp>
    </p:spTree>
    <p:extLst>
      <p:ext uri="{BB962C8B-B14F-4D97-AF65-F5344CB8AC3E}">
        <p14:creationId xmlns:p14="http://schemas.microsoft.com/office/powerpoint/2010/main" val="3347581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And the second subtask event argument extraction is to identify the entities serving as event arguments for the detected event. In this example, the acquisition. </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5</a:t>
            </a:fld>
            <a:endParaRPr lang="en-US"/>
          </a:p>
        </p:txBody>
      </p:sp>
    </p:spTree>
    <p:extLst>
      <p:ext uri="{BB962C8B-B14F-4D97-AF65-F5344CB8AC3E}">
        <p14:creationId xmlns:p14="http://schemas.microsoft.com/office/powerpoint/2010/main" val="13218065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and then classify their argument roles. As event detection is relatively well-studied in recent years, event argument extraction gradually becomes the bottleneck of event extraction.</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6</a:t>
            </a:fld>
            <a:endParaRPr lang="en-US"/>
          </a:p>
        </p:txBody>
      </p:sp>
    </p:spTree>
    <p:extLst>
      <p:ext uri="{BB962C8B-B14F-4D97-AF65-F5344CB8AC3E}">
        <p14:creationId xmlns:p14="http://schemas.microsoft.com/office/powerpoint/2010/main" val="1642235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Existing works on event argument extraction mainly do argument extraction independently or sequentially. In the independently extraction methods, they classify each event argument as they are independent of each other. Formally say, let </a:t>
            </a:r>
            <a:r>
              <a:rPr kumimoji="1" lang="en-US" altLang="zh-CN" dirty="0" err="1"/>
              <a:t>X_i</a:t>
            </a:r>
            <a:r>
              <a:rPr kumimoji="1" lang="en-US" altLang="zh-CN" dirty="0"/>
              <a:t> denote the random variable of the </a:t>
            </a:r>
            <a:r>
              <a:rPr kumimoji="1" lang="en-US" altLang="zh-CN" dirty="0" err="1"/>
              <a:t>i-th</a:t>
            </a:r>
            <a:r>
              <a:rPr kumimoji="1" lang="en-US" altLang="zh-CN" dirty="0"/>
              <a:t> argument candidate. The independent extraction methods are modeling the distribution P(</a:t>
            </a:r>
            <a:r>
              <a:rPr kumimoji="1" lang="en-US" altLang="zh-CN" dirty="0" err="1"/>
              <a:t>x_i|o</a:t>
            </a:r>
            <a:r>
              <a:rPr kumimoji="1" lang="en-US" altLang="zh-CN" dirty="0"/>
              <a:t>) in fact. The o denotes the observations from the event mention.</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7</a:t>
            </a:fld>
            <a:endParaRPr lang="en-US"/>
          </a:p>
        </p:txBody>
      </p:sp>
    </p:spTree>
    <p:extLst>
      <p:ext uri="{BB962C8B-B14F-4D97-AF65-F5344CB8AC3E}">
        <p14:creationId xmlns:p14="http://schemas.microsoft.com/office/powerpoint/2010/main" val="1718318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Another typical method adopted by existing works is to sequentially extract event arguments, they sequentially classify the event argument candidates by a specific order, mostly from the left to the right. For example, firstly classify Fox as seller only from the text. And then classify entertainment businesses as artifact given the text and the determined argument role for fox. And so on. The distribution they are modeling is autoregressive, P(x1|o), P(x2|x1,o) P(x3|x1,x2,o) and so on.</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8</a:t>
            </a:fld>
            <a:endParaRPr lang="en-US"/>
          </a:p>
        </p:txBody>
      </p:sp>
    </p:spTree>
    <p:extLst>
      <p:ext uri="{BB962C8B-B14F-4D97-AF65-F5344CB8AC3E}">
        <p14:creationId xmlns:p14="http://schemas.microsoft.com/office/powerpoint/2010/main" val="558193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We claim that the above two ways cannot adequately model the correlations among the event arguments and argument roles. In fact, the random variables for the argument candidates follow a totally joint probability distribution. Every event argument may correlate with each other. For example, in the sentence, it will be easier to recognize that the Fox is a seller if you have known there are artifact and a buyer in the sentence, and vice versa. However, obviously, it is intractable to directly model the joint distribution.</a:t>
            </a:r>
            <a:endParaRPr kumimoji="1" lang="zh-CN" altLang="en-US" dirty="0"/>
          </a:p>
        </p:txBody>
      </p:sp>
      <p:sp>
        <p:nvSpPr>
          <p:cNvPr id="4" name="灯片编号占位符 3"/>
          <p:cNvSpPr>
            <a:spLocks noGrp="1"/>
          </p:cNvSpPr>
          <p:nvPr>
            <p:ph type="sldNum" sz="quarter" idx="5"/>
          </p:nvPr>
        </p:nvSpPr>
        <p:spPr/>
        <p:txBody>
          <a:bodyPr/>
          <a:lstStyle/>
          <a:p>
            <a:fld id="{6DFA57DD-ACEC-0746-BA4E-410181BE42CC}" type="slidenum">
              <a:rPr lang="en-US" smtClean="0"/>
              <a:t>9</a:t>
            </a:fld>
            <a:endParaRPr lang="en-US"/>
          </a:p>
        </p:txBody>
      </p:sp>
    </p:spTree>
    <p:extLst>
      <p:ext uri="{BB962C8B-B14F-4D97-AF65-F5344CB8AC3E}">
        <p14:creationId xmlns:p14="http://schemas.microsoft.com/office/powerpoint/2010/main" val="3784360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EFFE8-CE01-EC4F-BFFF-EDC65E05842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39DF38-A955-C347-A0D7-7789F9E1E6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E4A328-1E84-044C-A5EE-31DA14E788D8}"/>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5" name="Footer Placeholder 4">
            <a:extLst>
              <a:ext uri="{FF2B5EF4-FFF2-40B4-BE49-F238E27FC236}">
                <a16:creationId xmlns:a16="http://schemas.microsoft.com/office/drawing/2014/main" id="{C1E0C58D-943F-194E-A262-9EDC2174DC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972E9B-F265-2144-A574-7D744F9216B1}"/>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1227362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A7F9D-221D-5F42-A63D-61FE8F87EE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8F5AB5-2F3D-8343-8DA9-BFECDDDE60F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2AD002-1F82-5E44-ABFC-5B56183C22B4}"/>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5" name="Footer Placeholder 4">
            <a:extLst>
              <a:ext uri="{FF2B5EF4-FFF2-40B4-BE49-F238E27FC236}">
                <a16:creationId xmlns:a16="http://schemas.microsoft.com/office/drawing/2014/main" id="{4CD84952-1D6A-EB4F-896A-A257313FB3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090D52-6691-5C4E-A76D-561130B55498}"/>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3054853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960F56-499A-EA4F-84BA-8CA35D0D112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1BE9DA-2AF8-784D-AC31-9BBA267C96D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ECCF6C-519A-334C-84C4-D4D0FF7C57C5}"/>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5" name="Footer Placeholder 4">
            <a:extLst>
              <a:ext uri="{FF2B5EF4-FFF2-40B4-BE49-F238E27FC236}">
                <a16:creationId xmlns:a16="http://schemas.microsoft.com/office/drawing/2014/main" id="{BAD67D94-6A60-2A4C-B5B0-E17707EF77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E81C98-61DC-264C-BD30-86E10B6D4A44}"/>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3471574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1A135-C54C-5343-8283-94A9EC8655B2}"/>
              </a:ext>
            </a:extLst>
          </p:cNvPr>
          <p:cNvSpPr>
            <a:spLocks noGrp="1"/>
          </p:cNvSpPr>
          <p:nvPr>
            <p:ph type="title"/>
          </p:nvPr>
        </p:nvSpPr>
        <p:spPr/>
        <p:txBody>
          <a:bodyPr/>
          <a:lstStyle>
            <a:lvl1pPr>
              <a:defRPr b="1">
                <a:solidFill>
                  <a:srgbClr val="C00000"/>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D3196716-DFD8-7148-B8AA-89D4FE74F65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52E767-FE2E-D340-BCE7-9A023ECBBA6D}"/>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5" name="Footer Placeholder 4">
            <a:extLst>
              <a:ext uri="{FF2B5EF4-FFF2-40B4-BE49-F238E27FC236}">
                <a16:creationId xmlns:a16="http://schemas.microsoft.com/office/drawing/2014/main" id="{96FBA0C5-8187-CF4A-A42A-E031EDF881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3CD3FF-578A-2C4B-AFF2-69BC7DC45798}"/>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2386378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E55CD-A225-0642-86E9-3BCBC756F8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41EB600-E4D0-6248-B138-6DBA678B5D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F5CEA9A-70CF-3D49-B0AB-4EA730BFA521}"/>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5" name="Footer Placeholder 4">
            <a:extLst>
              <a:ext uri="{FF2B5EF4-FFF2-40B4-BE49-F238E27FC236}">
                <a16:creationId xmlns:a16="http://schemas.microsoft.com/office/drawing/2014/main" id="{1BF59D7C-3099-5245-A0BA-F0E677EDEE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DD9118-1F9D-9543-8546-0C00BE7B438C}"/>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1887377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EED52-70D6-D641-BA26-C64EB1463B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AA7525-F369-1444-83B5-2520D6490A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3F6E9A-9F77-E14B-A8D2-F545B5D088A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0B83AFD-E953-5341-989B-EB301AF36FE5}"/>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6" name="Footer Placeholder 5">
            <a:extLst>
              <a:ext uri="{FF2B5EF4-FFF2-40B4-BE49-F238E27FC236}">
                <a16:creationId xmlns:a16="http://schemas.microsoft.com/office/drawing/2014/main" id="{4236AF8A-8F6F-094D-847B-7217C6D4C4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8BA808-3C68-F147-9369-DC11BC2321D4}"/>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2732455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EF709-E0D0-5446-B8F1-EB745C17CC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6363BD-3081-F64D-82D2-11F744CECA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B78272F-1740-CD42-9D60-5372AEBD950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241E9F-76C8-D648-A5B5-CEF356F721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3F4AADD-5B98-7444-95EB-84B357869C6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6B1AC4-0769-6549-9324-77FDB55D524A}"/>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8" name="Footer Placeholder 7">
            <a:extLst>
              <a:ext uri="{FF2B5EF4-FFF2-40B4-BE49-F238E27FC236}">
                <a16:creationId xmlns:a16="http://schemas.microsoft.com/office/drawing/2014/main" id="{7ED94FC4-A6C9-2148-9E9D-D129C042A6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4CE8A7-0C0C-6343-AB51-6E549323091B}"/>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2307671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5F49B-95DC-8141-A47B-B61719CFFF1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07DA27D-6BBF-2141-AEAC-7DABD69D457A}"/>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4" name="Footer Placeholder 3">
            <a:extLst>
              <a:ext uri="{FF2B5EF4-FFF2-40B4-BE49-F238E27FC236}">
                <a16:creationId xmlns:a16="http://schemas.microsoft.com/office/drawing/2014/main" id="{4F9F6D51-8F3E-C54B-98FC-584E2F113E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74D6E0-3F2D-F14C-9F7B-36E08F47D966}"/>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4003031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F5BD41-ECB1-5242-B513-5C3AC7F9ADC5}"/>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3" name="Footer Placeholder 2">
            <a:extLst>
              <a:ext uri="{FF2B5EF4-FFF2-40B4-BE49-F238E27FC236}">
                <a16:creationId xmlns:a16="http://schemas.microsoft.com/office/drawing/2014/main" id="{1831BD4C-3187-1F45-8C07-54D13B8FC07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7C581F-60BC-F448-8A4A-FA05D8A278F6}"/>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1927131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1152B-F560-9844-98C0-126654DE9F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BB23905-B856-0143-AE0F-2AAFEB40B8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CEFFF2-1ECB-5142-B550-E79EE1BF13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1AE2D0-4905-C24D-92AC-75ED943B29F1}"/>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6" name="Footer Placeholder 5">
            <a:extLst>
              <a:ext uri="{FF2B5EF4-FFF2-40B4-BE49-F238E27FC236}">
                <a16:creationId xmlns:a16="http://schemas.microsoft.com/office/drawing/2014/main" id="{7C98DD68-B579-D44F-AC31-E500383E64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47B767-9C5A-7F4B-9CD6-745E07E850CA}"/>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1086582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8CB2B-3AC0-BA49-A31C-B67B1DA655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7E9BFA5-5203-644E-8B11-A0E699C27E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9E6E1D-00BE-6E4D-9BD6-D3C91B0721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55080E0-ADF9-A644-A68B-83D7238C0984}"/>
              </a:ext>
            </a:extLst>
          </p:cNvPr>
          <p:cNvSpPr>
            <a:spLocks noGrp="1"/>
          </p:cNvSpPr>
          <p:nvPr>
            <p:ph type="dt" sz="half" idx="10"/>
          </p:nvPr>
        </p:nvSpPr>
        <p:spPr/>
        <p:txBody>
          <a:bodyPr/>
          <a:lstStyle/>
          <a:p>
            <a:fld id="{2847124D-1775-3D40-83B4-329A14C57778}" type="datetimeFigureOut">
              <a:rPr lang="en-US" smtClean="0"/>
              <a:t>11/1/20</a:t>
            </a:fld>
            <a:endParaRPr lang="en-US"/>
          </a:p>
        </p:txBody>
      </p:sp>
      <p:sp>
        <p:nvSpPr>
          <p:cNvPr id="6" name="Footer Placeholder 5">
            <a:extLst>
              <a:ext uri="{FF2B5EF4-FFF2-40B4-BE49-F238E27FC236}">
                <a16:creationId xmlns:a16="http://schemas.microsoft.com/office/drawing/2014/main" id="{554E82B5-4668-DA43-9D05-347ED5C19C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63DC2B-58B0-E84A-96C5-CD7A438CB62F}"/>
              </a:ext>
            </a:extLst>
          </p:cNvPr>
          <p:cNvSpPr>
            <a:spLocks noGrp="1"/>
          </p:cNvSpPr>
          <p:nvPr>
            <p:ph type="sldNum" sz="quarter" idx="12"/>
          </p:nvPr>
        </p:nvSpPr>
        <p:spPr/>
        <p:txBody>
          <a:bodyPr/>
          <a:lstStyle/>
          <a:p>
            <a:fld id="{E56F2E77-168A-5F41-8026-74F8473F8406}" type="slidenum">
              <a:rPr lang="en-US" smtClean="0"/>
              <a:t>‹#›</a:t>
            </a:fld>
            <a:endParaRPr lang="en-US"/>
          </a:p>
        </p:txBody>
      </p:sp>
    </p:spTree>
    <p:extLst>
      <p:ext uri="{BB962C8B-B14F-4D97-AF65-F5344CB8AC3E}">
        <p14:creationId xmlns:p14="http://schemas.microsoft.com/office/powerpoint/2010/main" val="29693352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600959-6852-2647-83E5-60AA1A062A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B78288-8B0E-564E-B767-FD2F94315B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9B8F4C-7D3E-A344-AA74-AC1F277E35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47124D-1775-3D40-83B4-329A14C57778}" type="datetimeFigureOut">
              <a:rPr lang="en-US" smtClean="0"/>
              <a:t>11/1/20</a:t>
            </a:fld>
            <a:endParaRPr lang="en-US"/>
          </a:p>
        </p:txBody>
      </p:sp>
      <p:sp>
        <p:nvSpPr>
          <p:cNvPr id="5" name="Footer Placeholder 4">
            <a:extLst>
              <a:ext uri="{FF2B5EF4-FFF2-40B4-BE49-F238E27FC236}">
                <a16:creationId xmlns:a16="http://schemas.microsoft.com/office/drawing/2014/main" id="{5DEAFF5E-5083-5C4F-B1B3-A14BFEAD73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4FFAC72-E510-CA40-881E-670F0E8077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6F2E77-168A-5F41-8026-74F8473F8406}" type="slidenum">
              <a:rPr lang="en-US" smtClean="0"/>
              <a:t>‹#›</a:t>
            </a:fld>
            <a:endParaRPr lang="en-US"/>
          </a:p>
        </p:txBody>
      </p:sp>
    </p:spTree>
    <p:extLst>
      <p:ext uri="{BB962C8B-B14F-4D97-AF65-F5344CB8AC3E}">
        <p14:creationId xmlns:p14="http://schemas.microsoft.com/office/powerpoint/2010/main" val="8538329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emf"/><Relationship Id="rId5" Type="http://schemas.openxmlformats.org/officeDocument/2006/relationships/image" Target="../media/image1.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3.png"/><Relationship Id="rId2" Type="http://schemas.microsoft.com/office/2007/relationships/media" Target="../media/media11.m4a"/><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5.em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6.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11.emf"/><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1.xml"/><Relationship Id="rId6" Type="http://schemas.openxmlformats.org/officeDocument/2006/relationships/image" Target="../media/image30.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image" Target="../media/image30.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A97F7-93F9-B744-B1FB-A0C540F71538}"/>
              </a:ext>
            </a:extLst>
          </p:cNvPr>
          <p:cNvSpPr>
            <a:spLocks noGrp="1"/>
          </p:cNvSpPr>
          <p:nvPr>
            <p:ph type="ctrTitle"/>
          </p:nvPr>
        </p:nvSpPr>
        <p:spPr>
          <a:xfrm>
            <a:off x="22437" y="1186516"/>
            <a:ext cx="12226835" cy="1571931"/>
          </a:xfrm>
        </p:spPr>
        <p:txBody>
          <a:bodyPr>
            <a:normAutofit fontScale="90000"/>
          </a:bodyPr>
          <a:lstStyle/>
          <a:p>
            <a:r>
              <a:rPr lang="en-US" altLang="zh-CN" b="1" dirty="0">
                <a:solidFill>
                  <a:srgbClr val="7030A0"/>
                </a:solidFill>
              </a:rPr>
              <a:t>Neural Gibbs Sampling for Joint Event Argument Extraction</a:t>
            </a:r>
            <a:endParaRPr lang="en-US" sz="5400" b="1" dirty="0">
              <a:solidFill>
                <a:srgbClr val="7030A0"/>
              </a:solidFill>
            </a:endParaRPr>
          </a:p>
        </p:txBody>
      </p:sp>
      <p:sp>
        <p:nvSpPr>
          <p:cNvPr id="3" name="Subtitle 2">
            <a:extLst>
              <a:ext uri="{FF2B5EF4-FFF2-40B4-BE49-F238E27FC236}">
                <a16:creationId xmlns:a16="http://schemas.microsoft.com/office/drawing/2014/main" id="{6ECE4EED-0415-334E-9515-C1EAD0CE4462}"/>
              </a:ext>
            </a:extLst>
          </p:cNvPr>
          <p:cNvSpPr>
            <a:spLocks noGrp="1"/>
          </p:cNvSpPr>
          <p:nvPr>
            <p:ph type="subTitle" idx="1"/>
          </p:nvPr>
        </p:nvSpPr>
        <p:spPr>
          <a:xfrm>
            <a:off x="1020940" y="3581638"/>
            <a:ext cx="10229828" cy="1655762"/>
          </a:xfrm>
        </p:spPr>
        <p:txBody>
          <a:bodyPr>
            <a:normAutofit/>
          </a:bodyPr>
          <a:lstStyle/>
          <a:p>
            <a:r>
              <a:rPr lang="en-US" altLang="zh-CN" b="1" dirty="0"/>
              <a:t>Xiaozhi Wang</a:t>
            </a:r>
            <a:r>
              <a:rPr lang="en-US" altLang="zh-CN" baseline="30000" dirty="0"/>
              <a:t>1</a:t>
            </a:r>
            <a:r>
              <a:rPr lang="en-US" altLang="zh-CN" b="1" dirty="0"/>
              <a:t>, </a:t>
            </a:r>
            <a:r>
              <a:rPr lang="en-US" altLang="zh-CN" dirty="0" err="1"/>
              <a:t>Shengyu</a:t>
            </a:r>
            <a:r>
              <a:rPr lang="en-US" altLang="zh-CN" dirty="0"/>
              <a:t> Jia</a:t>
            </a:r>
            <a:r>
              <a:rPr lang="en-US" altLang="zh-CN" baseline="30000" dirty="0"/>
              <a:t>1</a:t>
            </a:r>
            <a:r>
              <a:rPr lang="en-US" altLang="zh-CN" dirty="0"/>
              <a:t>, Xu Han</a:t>
            </a:r>
            <a:r>
              <a:rPr lang="en-US" altLang="zh-CN" baseline="30000" dirty="0"/>
              <a:t>1</a:t>
            </a:r>
            <a:r>
              <a:rPr lang="en-US" altLang="zh-CN" dirty="0"/>
              <a:t>, </a:t>
            </a:r>
            <a:r>
              <a:rPr lang="en-US" altLang="zh-CN" dirty="0" err="1"/>
              <a:t>Zhiyuan</a:t>
            </a:r>
            <a:r>
              <a:rPr lang="en-US" altLang="zh-CN" dirty="0"/>
              <a:t> Liu</a:t>
            </a:r>
            <a:r>
              <a:rPr lang="en-US" altLang="zh-CN" baseline="30000" dirty="0"/>
              <a:t>1</a:t>
            </a:r>
            <a:r>
              <a:rPr lang="en-US" altLang="zh-CN" dirty="0"/>
              <a:t>, </a:t>
            </a:r>
            <a:r>
              <a:rPr lang="en-US" altLang="zh-CN" dirty="0" err="1"/>
              <a:t>Juanzi</a:t>
            </a:r>
            <a:r>
              <a:rPr lang="en-US" altLang="zh-CN" dirty="0"/>
              <a:t> Li</a:t>
            </a:r>
            <a:r>
              <a:rPr lang="en-US" altLang="zh-CN" baseline="30000" dirty="0"/>
              <a:t>1</a:t>
            </a:r>
            <a:r>
              <a:rPr lang="en-US" altLang="zh-CN" dirty="0"/>
              <a:t>, Peng Li</a:t>
            </a:r>
            <a:r>
              <a:rPr lang="en-US" altLang="zh-CN" baseline="30000" dirty="0"/>
              <a:t>2</a:t>
            </a:r>
            <a:r>
              <a:rPr lang="en-US" altLang="zh-CN" dirty="0"/>
              <a:t>, </a:t>
            </a:r>
            <a:r>
              <a:rPr lang="en-US" altLang="zh-CN" dirty="0" err="1"/>
              <a:t>Jie</a:t>
            </a:r>
            <a:r>
              <a:rPr lang="en-US" altLang="zh-CN" dirty="0"/>
              <a:t> Zhou</a:t>
            </a:r>
            <a:r>
              <a:rPr lang="en-US" altLang="zh-CN" baseline="30000" dirty="0"/>
              <a:t>2</a:t>
            </a:r>
          </a:p>
        </p:txBody>
      </p:sp>
      <p:grpSp>
        <p:nvGrpSpPr>
          <p:cNvPr id="6" name="组合 5">
            <a:extLst>
              <a:ext uri="{FF2B5EF4-FFF2-40B4-BE49-F238E27FC236}">
                <a16:creationId xmlns:a16="http://schemas.microsoft.com/office/drawing/2014/main" id="{CBAEBAA7-06ED-804C-B0F2-B5DAED27A734}"/>
              </a:ext>
            </a:extLst>
          </p:cNvPr>
          <p:cNvGrpSpPr/>
          <p:nvPr/>
        </p:nvGrpSpPr>
        <p:grpSpPr>
          <a:xfrm>
            <a:off x="527539" y="4846575"/>
            <a:ext cx="4161193" cy="1451269"/>
            <a:chOff x="527539" y="4846575"/>
            <a:chExt cx="4161193" cy="1451269"/>
          </a:xfrm>
        </p:grpSpPr>
        <p:pic>
          <p:nvPicPr>
            <p:cNvPr id="9" name="图片 8">
              <a:extLst>
                <a:ext uri="{FF2B5EF4-FFF2-40B4-BE49-F238E27FC236}">
                  <a16:creationId xmlns:a16="http://schemas.microsoft.com/office/drawing/2014/main" id="{7AA345BB-A517-A247-BC2D-5E58D1B029B0}"/>
                </a:ext>
              </a:extLst>
            </p:cNvPr>
            <p:cNvPicPr>
              <a:picLocks noChangeAspect="1"/>
            </p:cNvPicPr>
            <p:nvPr/>
          </p:nvPicPr>
          <p:blipFill>
            <a:blip r:embed="rId5"/>
            <a:stretch>
              <a:fillRect/>
            </a:stretch>
          </p:blipFill>
          <p:spPr>
            <a:xfrm>
              <a:off x="763486" y="4846575"/>
              <a:ext cx="3925246" cy="1451269"/>
            </a:xfrm>
            <a:prstGeom prst="rect">
              <a:avLst/>
            </a:prstGeom>
          </p:spPr>
        </p:pic>
        <p:sp>
          <p:nvSpPr>
            <p:cNvPr id="4" name="文本框 3">
              <a:extLst>
                <a:ext uri="{FF2B5EF4-FFF2-40B4-BE49-F238E27FC236}">
                  <a16:creationId xmlns:a16="http://schemas.microsoft.com/office/drawing/2014/main" id="{C0AD3668-9B28-4E4B-B39F-5317B48C3C7C}"/>
                </a:ext>
              </a:extLst>
            </p:cNvPr>
            <p:cNvSpPr txBox="1"/>
            <p:nvPr/>
          </p:nvSpPr>
          <p:spPr>
            <a:xfrm>
              <a:off x="527539" y="5515712"/>
              <a:ext cx="341455" cy="276999"/>
            </a:xfrm>
            <a:prstGeom prst="rect">
              <a:avLst/>
            </a:prstGeom>
            <a:noFill/>
          </p:spPr>
          <p:txBody>
            <a:bodyPr wrap="square" rtlCol="0">
              <a:spAutoFit/>
            </a:bodyPr>
            <a:lstStyle/>
            <a:p>
              <a:r>
                <a:rPr kumimoji="1" lang="en-US" altLang="zh-CN" baseline="30000" dirty="0"/>
                <a:t>1</a:t>
              </a:r>
              <a:endParaRPr kumimoji="1" lang="zh-CN" altLang="en-US" baseline="30000" dirty="0"/>
            </a:p>
          </p:txBody>
        </p:sp>
      </p:grpSp>
      <p:grpSp>
        <p:nvGrpSpPr>
          <p:cNvPr id="5" name="组合 4">
            <a:extLst>
              <a:ext uri="{FF2B5EF4-FFF2-40B4-BE49-F238E27FC236}">
                <a16:creationId xmlns:a16="http://schemas.microsoft.com/office/drawing/2014/main" id="{6680E8CC-FD88-F049-8F62-0E10D6357B07}"/>
              </a:ext>
            </a:extLst>
          </p:cNvPr>
          <p:cNvGrpSpPr/>
          <p:nvPr/>
        </p:nvGrpSpPr>
        <p:grpSpPr>
          <a:xfrm>
            <a:off x="6597162" y="4970834"/>
            <a:ext cx="4831352" cy="1089756"/>
            <a:chOff x="6597162" y="4970834"/>
            <a:chExt cx="4831352" cy="1089756"/>
          </a:xfrm>
        </p:grpSpPr>
        <p:pic>
          <p:nvPicPr>
            <p:cNvPr id="8" name="图片 7">
              <a:extLst>
                <a:ext uri="{FF2B5EF4-FFF2-40B4-BE49-F238E27FC236}">
                  <a16:creationId xmlns:a16="http://schemas.microsoft.com/office/drawing/2014/main" id="{EF67E11D-6FE5-B342-960E-741A7CFC5AA4}"/>
                </a:ext>
              </a:extLst>
            </p:cNvPr>
            <p:cNvPicPr>
              <a:picLocks noChangeAspect="1"/>
            </p:cNvPicPr>
            <p:nvPr/>
          </p:nvPicPr>
          <p:blipFill>
            <a:blip r:embed="rId6"/>
            <a:stretch>
              <a:fillRect/>
            </a:stretch>
          </p:blipFill>
          <p:spPr>
            <a:xfrm>
              <a:off x="6847503" y="4970834"/>
              <a:ext cx="4581011" cy="1089756"/>
            </a:xfrm>
            <a:prstGeom prst="rect">
              <a:avLst/>
            </a:prstGeom>
          </p:spPr>
        </p:pic>
        <p:sp>
          <p:nvSpPr>
            <p:cNvPr id="7" name="文本框 6">
              <a:extLst>
                <a:ext uri="{FF2B5EF4-FFF2-40B4-BE49-F238E27FC236}">
                  <a16:creationId xmlns:a16="http://schemas.microsoft.com/office/drawing/2014/main" id="{214A49F2-E3B4-E845-930A-3633620234DF}"/>
                </a:ext>
              </a:extLst>
            </p:cNvPr>
            <p:cNvSpPr txBox="1"/>
            <p:nvPr/>
          </p:nvSpPr>
          <p:spPr>
            <a:xfrm>
              <a:off x="6597162" y="5515712"/>
              <a:ext cx="341455" cy="276999"/>
            </a:xfrm>
            <a:prstGeom prst="rect">
              <a:avLst/>
            </a:prstGeom>
            <a:noFill/>
          </p:spPr>
          <p:txBody>
            <a:bodyPr wrap="square" rtlCol="0">
              <a:spAutoFit/>
            </a:bodyPr>
            <a:lstStyle/>
            <a:p>
              <a:r>
                <a:rPr kumimoji="1" lang="en-US" altLang="zh-CN" baseline="30000" dirty="0"/>
                <a:t>2</a:t>
              </a:r>
              <a:endParaRPr kumimoji="1" lang="zh-CN" altLang="en-US" baseline="30000" dirty="0"/>
            </a:p>
          </p:txBody>
        </p:sp>
      </p:grpSp>
      <p:pic>
        <p:nvPicPr>
          <p:cNvPr id="14" name="音频 13">
            <a:hlinkClick r:id="" action="ppaction://media"/>
            <a:extLst>
              <a:ext uri="{FF2B5EF4-FFF2-40B4-BE49-F238E27FC236}">
                <a16:creationId xmlns:a16="http://schemas.microsoft.com/office/drawing/2014/main" id="{AB83080B-9E07-8240-9A8B-E84E98BC9B1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83242022"/>
      </p:ext>
    </p:extLst>
  </p:cSld>
  <p:clrMapOvr>
    <a:masterClrMapping/>
  </p:clrMapOvr>
  <mc:AlternateContent xmlns:mc="http://schemas.openxmlformats.org/markup-compatibility/2006">
    <mc:Choice xmlns:p14="http://schemas.microsoft.com/office/powerpoint/2010/main" Requires="p14">
      <p:transition spd="slow" p14:dur="2000" advTm="20805"/>
    </mc:Choice>
    <mc:Fallback>
      <p:transition spd="slow" advTm="20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Neural Gibbs Sampling</a:t>
            </a:r>
          </a:p>
        </p:txBody>
      </p:sp>
      <p:sp>
        <p:nvSpPr>
          <p:cNvPr id="8" name="内容占位符 7">
            <a:extLst>
              <a:ext uri="{FF2B5EF4-FFF2-40B4-BE49-F238E27FC236}">
                <a16:creationId xmlns:a16="http://schemas.microsoft.com/office/drawing/2014/main" id="{A1C611EF-F960-3345-8B7E-E32084326A2C}"/>
              </a:ext>
            </a:extLst>
          </p:cNvPr>
          <p:cNvSpPr>
            <a:spLocks noGrp="1"/>
          </p:cNvSpPr>
          <p:nvPr>
            <p:ph idx="1"/>
          </p:nvPr>
        </p:nvSpPr>
        <p:spPr/>
        <p:txBody>
          <a:bodyPr/>
          <a:lstStyle/>
          <a:p>
            <a:r>
              <a:rPr lang="en-US" altLang="zh-CN" dirty="0"/>
              <a:t>Gibbs Sampling</a:t>
            </a:r>
          </a:p>
          <a:p>
            <a:pPr lvl="1"/>
            <a:r>
              <a:rPr lang="en-US" altLang="zh-CN" dirty="0"/>
              <a:t>Approximate the joint distribution</a:t>
            </a:r>
          </a:p>
          <a:p>
            <a:r>
              <a:rPr lang="en-US" altLang="zh-CN" dirty="0"/>
              <a:t>Neural Models</a:t>
            </a:r>
          </a:p>
          <a:p>
            <a:pPr lvl="1"/>
            <a:r>
              <a:rPr lang="en-US" altLang="zh-CN" dirty="0"/>
              <a:t>Learning to fit the prior distribution and the conditional distribution</a:t>
            </a:r>
          </a:p>
          <a:p>
            <a:r>
              <a:rPr lang="en-US" altLang="zh-CN" dirty="0"/>
              <a:t>Simulated Annealing</a:t>
            </a:r>
          </a:p>
          <a:p>
            <a:pPr lvl="1"/>
            <a:r>
              <a:rPr lang="en-US" altLang="zh-CN" dirty="0"/>
              <a:t>Improve efficiency</a:t>
            </a:r>
          </a:p>
          <a:p>
            <a:pPr lvl="1"/>
            <a:endParaRPr lang="zh-CN" altLang="en-US" dirty="0"/>
          </a:p>
        </p:txBody>
      </p:sp>
      <p:pic>
        <p:nvPicPr>
          <p:cNvPr id="4" name="音频 3">
            <a:hlinkClick r:id="" action="ppaction://media"/>
            <a:extLst>
              <a:ext uri="{FF2B5EF4-FFF2-40B4-BE49-F238E27FC236}">
                <a16:creationId xmlns:a16="http://schemas.microsoft.com/office/drawing/2014/main" id="{541C6DFC-6311-FF44-A3C1-135B5F9284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89958422"/>
      </p:ext>
    </p:extLst>
  </p:cSld>
  <p:clrMapOvr>
    <a:masterClrMapping/>
  </p:clrMapOvr>
  <mc:AlternateContent xmlns:mc="http://schemas.openxmlformats.org/markup-compatibility/2006">
    <mc:Choice xmlns:p14="http://schemas.microsoft.com/office/powerpoint/2010/main" Requires="p14">
      <p:transition spd="slow" p14:dur="2000" advTm="81504"/>
    </mc:Choice>
    <mc:Fallback>
      <p:transition spd="slow" advTm="81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Neural Gibbs Sampling</a:t>
            </a:r>
          </a:p>
        </p:txBody>
      </p:sp>
      <p:pic>
        <p:nvPicPr>
          <p:cNvPr id="4" name="图片 3">
            <a:extLst>
              <a:ext uri="{FF2B5EF4-FFF2-40B4-BE49-F238E27FC236}">
                <a16:creationId xmlns:a16="http://schemas.microsoft.com/office/drawing/2014/main" id="{5928DE56-13EE-9C49-A8BD-5A75B4E3AFE8}"/>
              </a:ext>
            </a:extLst>
          </p:cNvPr>
          <p:cNvPicPr>
            <a:picLocks noChangeAspect="1"/>
          </p:cNvPicPr>
          <p:nvPr/>
        </p:nvPicPr>
        <p:blipFill>
          <a:blip r:embed="rId6"/>
          <a:stretch>
            <a:fillRect/>
          </a:stretch>
        </p:blipFill>
        <p:spPr>
          <a:xfrm>
            <a:off x="1008184" y="1427505"/>
            <a:ext cx="10175631" cy="5226155"/>
          </a:xfrm>
          <a:prstGeom prst="rect">
            <a:avLst/>
          </a:prstGeom>
        </p:spPr>
      </p:pic>
      <p:sp>
        <p:nvSpPr>
          <p:cNvPr id="6" name="矩形 5">
            <a:extLst>
              <a:ext uri="{FF2B5EF4-FFF2-40B4-BE49-F238E27FC236}">
                <a16:creationId xmlns:a16="http://schemas.microsoft.com/office/drawing/2014/main" id="{7565AFCA-5DD0-6048-A730-BF72E66175EB}"/>
              </a:ext>
            </a:extLst>
          </p:cNvPr>
          <p:cNvSpPr/>
          <p:nvPr/>
        </p:nvSpPr>
        <p:spPr>
          <a:xfrm>
            <a:off x="2805723" y="1492739"/>
            <a:ext cx="3978031" cy="1936262"/>
          </a:xfrm>
          <a:prstGeom prst="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矩形 8">
            <a:extLst>
              <a:ext uri="{FF2B5EF4-FFF2-40B4-BE49-F238E27FC236}">
                <a16:creationId xmlns:a16="http://schemas.microsoft.com/office/drawing/2014/main" id="{7A0E2E5F-D0ED-1546-B026-DF85567C4A62}"/>
              </a:ext>
            </a:extLst>
          </p:cNvPr>
          <p:cNvSpPr/>
          <p:nvPr/>
        </p:nvSpPr>
        <p:spPr>
          <a:xfrm>
            <a:off x="2743200" y="4036644"/>
            <a:ext cx="3243385" cy="1936262"/>
          </a:xfrm>
          <a:prstGeom prst="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矩形 9">
            <a:extLst>
              <a:ext uri="{FF2B5EF4-FFF2-40B4-BE49-F238E27FC236}">
                <a16:creationId xmlns:a16="http://schemas.microsoft.com/office/drawing/2014/main" id="{D82903E8-A8BB-F64D-B65F-41F576A5C00F}"/>
              </a:ext>
            </a:extLst>
          </p:cNvPr>
          <p:cNvSpPr/>
          <p:nvPr/>
        </p:nvSpPr>
        <p:spPr>
          <a:xfrm>
            <a:off x="6099908" y="4032737"/>
            <a:ext cx="3434861" cy="1936262"/>
          </a:xfrm>
          <a:prstGeom prst="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音频 7">
            <a:hlinkClick r:id="" action="ppaction://media"/>
            <a:extLst>
              <a:ext uri="{FF2B5EF4-FFF2-40B4-BE49-F238E27FC236}">
                <a16:creationId xmlns:a16="http://schemas.microsoft.com/office/drawing/2014/main" id="{BD6BA76C-943A-E748-A948-B975CA5AC8E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234594505"/>
      </p:ext>
    </p:extLst>
  </p:cSld>
  <p:clrMapOvr>
    <a:masterClrMapping/>
  </p:clrMapOvr>
  <mc:AlternateContent xmlns:mc="http://schemas.openxmlformats.org/markup-compatibility/2006">
    <mc:Choice xmlns:p14="http://schemas.microsoft.com/office/powerpoint/2010/main" Requires="p14">
      <p:transition spd="slow" p14:dur="2000" advTm="141537"/>
    </mc:Choice>
    <mc:Fallback>
      <p:transition spd="slow" advTm="1415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8"/>
                </p:tgtEl>
              </p:cMediaNode>
            </p:audio>
          </p:childTnLst>
        </p:cTn>
      </p:par>
    </p:tnLst>
    <p:bldLst>
      <p:bldP spid="6" grpId="0" animBg="1"/>
      <p:bldP spid="6" grpId="1" animBg="1"/>
      <p:bldP spid="9" grpId="0" animBg="1"/>
      <p:bldP spid="9" grpId="1" animBg="1"/>
      <p:bldP spid="10" grpId="0" animBg="1"/>
      <p:bldP spid="10"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solidFill>
                  <a:srgbClr val="7030A0"/>
                </a:solidFill>
              </a:rPr>
              <a:t>Experiments</a:t>
            </a:r>
            <a:endParaRPr lang="en-US" dirty="0">
              <a:solidFill>
                <a:srgbClr val="7030A0"/>
              </a:solidFill>
            </a:endParaRPr>
          </a:p>
        </p:txBody>
      </p:sp>
      <p:grpSp>
        <p:nvGrpSpPr>
          <p:cNvPr id="6" name="组合 5">
            <a:extLst>
              <a:ext uri="{FF2B5EF4-FFF2-40B4-BE49-F238E27FC236}">
                <a16:creationId xmlns:a16="http://schemas.microsoft.com/office/drawing/2014/main" id="{458EE33F-8241-8B4B-82F6-91E68723378F}"/>
              </a:ext>
            </a:extLst>
          </p:cNvPr>
          <p:cNvGrpSpPr/>
          <p:nvPr/>
        </p:nvGrpSpPr>
        <p:grpSpPr>
          <a:xfrm>
            <a:off x="2671688" y="1242647"/>
            <a:ext cx="6848624" cy="5402438"/>
            <a:chOff x="2671689" y="1242648"/>
            <a:chExt cx="6848624" cy="5402438"/>
          </a:xfrm>
        </p:grpSpPr>
        <p:pic>
          <p:nvPicPr>
            <p:cNvPr id="3" name="图片 2">
              <a:extLst>
                <a:ext uri="{FF2B5EF4-FFF2-40B4-BE49-F238E27FC236}">
                  <a16:creationId xmlns:a16="http://schemas.microsoft.com/office/drawing/2014/main" id="{6C01C2F0-E718-794A-8B53-B93770FB7A42}"/>
                </a:ext>
              </a:extLst>
            </p:cNvPr>
            <p:cNvPicPr>
              <a:picLocks noChangeAspect="1"/>
            </p:cNvPicPr>
            <p:nvPr/>
          </p:nvPicPr>
          <p:blipFill>
            <a:blip r:embed="rId5"/>
            <a:stretch>
              <a:fillRect/>
            </a:stretch>
          </p:blipFill>
          <p:spPr>
            <a:xfrm>
              <a:off x="2671689" y="1242648"/>
              <a:ext cx="6848624" cy="4909190"/>
            </a:xfrm>
            <a:prstGeom prst="rect">
              <a:avLst/>
            </a:prstGeom>
          </p:spPr>
        </p:pic>
        <p:sp>
          <p:nvSpPr>
            <p:cNvPr id="5" name="文本框 4">
              <a:extLst>
                <a:ext uri="{FF2B5EF4-FFF2-40B4-BE49-F238E27FC236}">
                  <a16:creationId xmlns:a16="http://schemas.microsoft.com/office/drawing/2014/main" id="{E6F05CEC-9D23-AE42-8FC9-E7972BFD0402}"/>
                </a:ext>
              </a:extLst>
            </p:cNvPr>
            <p:cNvSpPr txBox="1"/>
            <p:nvPr/>
          </p:nvSpPr>
          <p:spPr>
            <a:xfrm>
              <a:off x="3048001" y="6275754"/>
              <a:ext cx="6252308" cy="369332"/>
            </a:xfrm>
            <a:prstGeom prst="rect">
              <a:avLst/>
            </a:prstGeom>
            <a:noFill/>
          </p:spPr>
          <p:txBody>
            <a:bodyPr wrap="square" rtlCol="0">
              <a:spAutoFit/>
            </a:bodyPr>
            <a:lstStyle/>
            <a:p>
              <a:pPr algn="ctr"/>
              <a:r>
                <a:rPr kumimoji="1" lang="en-US" altLang="zh-CN" dirty="0">
                  <a:solidFill>
                    <a:srgbClr val="7030A0"/>
                  </a:solidFill>
                  <a:latin typeface="Arial Hebrew Scholar" pitchFamily="2" charset="-79"/>
                  <a:cs typeface="Arial Hebrew Scholar" pitchFamily="2" charset="-79"/>
                </a:rPr>
                <a:t>Overall experimental results on ACE 2005 (%).</a:t>
              </a:r>
              <a:endParaRPr kumimoji="1" lang="zh-CN" altLang="en-US" dirty="0">
                <a:solidFill>
                  <a:srgbClr val="7030A0"/>
                </a:solidFill>
                <a:latin typeface="Arial Hebrew Scholar" pitchFamily="2" charset="-79"/>
                <a:cs typeface="Arial Hebrew Scholar" pitchFamily="2" charset="-79"/>
              </a:endParaRPr>
            </a:p>
          </p:txBody>
        </p:sp>
      </p:grpSp>
      <p:pic>
        <p:nvPicPr>
          <p:cNvPr id="4" name="音频 3">
            <a:hlinkClick r:id="" action="ppaction://media"/>
            <a:extLst>
              <a:ext uri="{FF2B5EF4-FFF2-40B4-BE49-F238E27FC236}">
                <a16:creationId xmlns:a16="http://schemas.microsoft.com/office/drawing/2014/main" id="{23AF3A60-434F-D941-B71C-FB1EC07D52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17851561"/>
      </p:ext>
    </p:extLst>
  </p:cSld>
  <p:clrMapOvr>
    <a:masterClrMapping/>
  </p:clrMapOvr>
  <mc:AlternateContent xmlns:mc="http://schemas.openxmlformats.org/markup-compatibility/2006">
    <mc:Choice xmlns:p14="http://schemas.microsoft.com/office/powerpoint/2010/main" Requires="p14">
      <p:transition spd="slow" p14:dur="2000" advTm="75412"/>
    </mc:Choice>
    <mc:Fallback>
      <p:transition spd="slow" advTm="75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solidFill>
                  <a:srgbClr val="7030A0"/>
                </a:solidFill>
              </a:rPr>
              <a:t>Experiments</a:t>
            </a:r>
            <a:endParaRPr lang="en-US" dirty="0">
              <a:solidFill>
                <a:srgbClr val="7030A0"/>
              </a:solidFill>
            </a:endParaRPr>
          </a:p>
        </p:txBody>
      </p:sp>
      <p:grpSp>
        <p:nvGrpSpPr>
          <p:cNvPr id="7" name="组合 6">
            <a:extLst>
              <a:ext uri="{FF2B5EF4-FFF2-40B4-BE49-F238E27FC236}">
                <a16:creationId xmlns:a16="http://schemas.microsoft.com/office/drawing/2014/main" id="{0D06AC28-BDFD-1848-81F7-6A3EA3003020}"/>
              </a:ext>
            </a:extLst>
          </p:cNvPr>
          <p:cNvGrpSpPr/>
          <p:nvPr/>
        </p:nvGrpSpPr>
        <p:grpSpPr>
          <a:xfrm>
            <a:off x="2801815" y="1425612"/>
            <a:ext cx="6588369" cy="5242919"/>
            <a:chOff x="2962030" y="1370905"/>
            <a:chExt cx="6588369" cy="5242919"/>
          </a:xfrm>
        </p:grpSpPr>
        <p:sp>
          <p:nvSpPr>
            <p:cNvPr id="5" name="文本框 4">
              <a:extLst>
                <a:ext uri="{FF2B5EF4-FFF2-40B4-BE49-F238E27FC236}">
                  <a16:creationId xmlns:a16="http://schemas.microsoft.com/office/drawing/2014/main" id="{E6F05CEC-9D23-AE42-8FC9-E7972BFD0402}"/>
                </a:ext>
              </a:extLst>
            </p:cNvPr>
            <p:cNvSpPr txBox="1"/>
            <p:nvPr/>
          </p:nvSpPr>
          <p:spPr>
            <a:xfrm>
              <a:off x="2962031" y="6244492"/>
              <a:ext cx="6588368" cy="369332"/>
            </a:xfrm>
            <a:prstGeom prst="rect">
              <a:avLst/>
            </a:prstGeom>
            <a:noFill/>
          </p:spPr>
          <p:txBody>
            <a:bodyPr wrap="square" rtlCol="0">
              <a:spAutoFit/>
            </a:bodyPr>
            <a:lstStyle/>
            <a:p>
              <a:pPr algn="ctr"/>
              <a:r>
                <a:rPr kumimoji="1" lang="en-US" altLang="zh-CN" dirty="0">
                  <a:solidFill>
                    <a:srgbClr val="7030A0"/>
                  </a:solidFill>
                  <a:latin typeface="Arial Hebrew Scholar" pitchFamily="2" charset="-79"/>
                  <a:cs typeface="Arial Hebrew Scholar" pitchFamily="2" charset="-79"/>
                </a:rPr>
                <a:t>Overall experimental results on TAC KBP 2016 (%).</a:t>
              </a:r>
              <a:endParaRPr kumimoji="1" lang="zh-CN" altLang="en-US" dirty="0">
                <a:solidFill>
                  <a:srgbClr val="7030A0"/>
                </a:solidFill>
                <a:latin typeface="Arial Hebrew Scholar" pitchFamily="2" charset="-79"/>
                <a:cs typeface="Arial Hebrew Scholar" pitchFamily="2" charset="-79"/>
              </a:endParaRPr>
            </a:p>
          </p:txBody>
        </p:sp>
        <p:pic>
          <p:nvPicPr>
            <p:cNvPr id="4" name="图片 3">
              <a:extLst>
                <a:ext uri="{FF2B5EF4-FFF2-40B4-BE49-F238E27FC236}">
                  <a16:creationId xmlns:a16="http://schemas.microsoft.com/office/drawing/2014/main" id="{10177650-2D78-6744-AA6B-012CF503CCD2}"/>
                </a:ext>
              </a:extLst>
            </p:cNvPr>
            <p:cNvPicPr>
              <a:picLocks noChangeAspect="1"/>
            </p:cNvPicPr>
            <p:nvPr/>
          </p:nvPicPr>
          <p:blipFill>
            <a:blip r:embed="rId5"/>
            <a:stretch>
              <a:fillRect/>
            </a:stretch>
          </p:blipFill>
          <p:spPr>
            <a:xfrm>
              <a:off x="2962030" y="1370905"/>
              <a:ext cx="6588369" cy="4873587"/>
            </a:xfrm>
            <a:prstGeom prst="rect">
              <a:avLst/>
            </a:prstGeom>
          </p:spPr>
        </p:pic>
      </p:grpSp>
      <p:pic>
        <p:nvPicPr>
          <p:cNvPr id="3" name="音频 2">
            <a:hlinkClick r:id="" action="ppaction://media"/>
            <a:extLst>
              <a:ext uri="{FF2B5EF4-FFF2-40B4-BE49-F238E27FC236}">
                <a16:creationId xmlns:a16="http://schemas.microsoft.com/office/drawing/2014/main" id="{BEDF627D-28F5-AD47-B316-C05284F37A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16655396"/>
      </p:ext>
    </p:extLst>
  </p:cSld>
  <p:clrMapOvr>
    <a:masterClrMapping/>
  </p:clrMapOvr>
  <mc:AlternateContent xmlns:mc="http://schemas.openxmlformats.org/markup-compatibility/2006">
    <mc:Choice xmlns:p14="http://schemas.microsoft.com/office/powerpoint/2010/main" Requires="p14">
      <p:transition spd="slow" p14:dur="2000" advTm="28201"/>
    </mc:Choice>
    <mc:Fallback>
      <p:transition spd="slow" advTm="28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solidFill>
                  <a:srgbClr val="7030A0"/>
                </a:solidFill>
              </a:rPr>
              <a:t>Effectiveness of the Simulated Annealing</a:t>
            </a:r>
            <a:endParaRPr lang="en-US" dirty="0">
              <a:solidFill>
                <a:srgbClr val="7030A0"/>
              </a:solidFill>
            </a:endParaRPr>
          </a:p>
        </p:txBody>
      </p:sp>
      <p:pic>
        <p:nvPicPr>
          <p:cNvPr id="6" name="图片 5">
            <a:extLst>
              <a:ext uri="{FF2B5EF4-FFF2-40B4-BE49-F238E27FC236}">
                <a16:creationId xmlns:a16="http://schemas.microsoft.com/office/drawing/2014/main" id="{E588B2CA-020F-F743-8E54-D50A52C89A39}"/>
              </a:ext>
            </a:extLst>
          </p:cNvPr>
          <p:cNvPicPr>
            <a:picLocks noChangeAspect="1"/>
          </p:cNvPicPr>
          <p:nvPr/>
        </p:nvPicPr>
        <p:blipFill>
          <a:blip r:embed="rId5"/>
          <a:stretch>
            <a:fillRect/>
          </a:stretch>
        </p:blipFill>
        <p:spPr>
          <a:xfrm>
            <a:off x="779206" y="1866046"/>
            <a:ext cx="5226906" cy="3858235"/>
          </a:xfrm>
          <a:prstGeom prst="rect">
            <a:avLst/>
          </a:prstGeom>
        </p:spPr>
      </p:pic>
      <p:pic>
        <p:nvPicPr>
          <p:cNvPr id="9" name="图片 8">
            <a:extLst>
              <a:ext uri="{FF2B5EF4-FFF2-40B4-BE49-F238E27FC236}">
                <a16:creationId xmlns:a16="http://schemas.microsoft.com/office/drawing/2014/main" id="{3B25B8B5-C9FB-9F41-8724-89ABB62C122C}"/>
              </a:ext>
            </a:extLst>
          </p:cNvPr>
          <p:cNvPicPr>
            <a:picLocks noChangeAspect="1"/>
          </p:cNvPicPr>
          <p:nvPr/>
        </p:nvPicPr>
        <p:blipFill>
          <a:blip r:embed="rId6"/>
          <a:stretch>
            <a:fillRect/>
          </a:stretch>
        </p:blipFill>
        <p:spPr>
          <a:xfrm>
            <a:off x="6185889" y="1866046"/>
            <a:ext cx="5167911" cy="3858235"/>
          </a:xfrm>
          <a:prstGeom prst="rect">
            <a:avLst/>
          </a:prstGeom>
        </p:spPr>
      </p:pic>
      <p:sp>
        <p:nvSpPr>
          <p:cNvPr id="10" name="文本框 9">
            <a:extLst>
              <a:ext uri="{FF2B5EF4-FFF2-40B4-BE49-F238E27FC236}">
                <a16:creationId xmlns:a16="http://schemas.microsoft.com/office/drawing/2014/main" id="{78DFB4B9-C63D-4A4B-82CF-BC4CACA87657}"/>
              </a:ext>
            </a:extLst>
          </p:cNvPr>
          <p:cNvSpPr txBox="1"/>
          <p:nvPr/>
        </p:nvSpPr>
        <p:spPr>
          <a:xfrm>
            <a:off x="609600" y="6252308"/>
            <a:ext cx="11168185" cy="400110"/>
          </a:xfrm>
          <a:prstGeom prst="rect">
            <a:avLst/>
          </a:prstGeom>
          <a:noFill/>
        </p:spPr>
        <p:txBody>
          <a:bodyPr wrap="square" rtlCol="0">
            <a:spAutoFit/>
          </a:bodyPr>
          <a:lstStyle/>
          <a:p>
            <a:pPr algn="ctr"/>
            <a:r>
              <a:rPr kumimoji="1" lang="en-US" altLang="zh-CN" sz="2000" dirty="0">
                <a:solidFill>
                  <a:srgbClr val="7030A0"/>
                </a:solidFill>
                <a:latin typeface="Arial Hebrew Scholar" pitchFamily="2" charset="-79"/>
                <a:cs typeface="Arial Hebrew Scholar" pitchFamily="2" charset="-79"/>
              </a:rPr>
              <a:t>F1-step curves of NGS (CNN) w/ simulated annealing and original Gibbs sampling</a:t>
            </a:r>
            <a:endParaRPr kumimoji="1" lang="zh-CN" altLang="en-US" sz="2000" dirty="0">
              <a:solidFill>
                <a:srgbClr val="7030A0"/>
              </a:solidFill>
              <a:latin typeface="Arial Hebrew Scholar" pitchFamily="2" charset="-79"/>
              <a:cs typeface="Arial Hebrew Scholar" pitchFamily="2" charset="-79"/>
            </a:endParaRPr>
          </a:p>
        </p:txBody>
      </p:sp>
      <p:sp>
        <p:nvSpPr>
          <p:cNvPr id="11" name="文本框 10">
            <a:extLst>
              <a:ext uri="{FF2B5EF4-FFF2-40B4-BE49-F238E27FC236}">
                <a16:creationId xmlns:a16="http://schemas.microsoft.com/office/drawing/2014/main" id="{0E355B07-8D3F-0B47-910D-28A895A4F395}"/>
              </a:ext>
            </a:extLst>
          </p:cNvPr>
          <p:cNvSpPr txBox="1"/>
          <p:nvPr/>
        </p:nvSpPr>
        <p:spPr>
          <a:xfrm>
            <a:off x="1189892" y="5724281"/>
            <a:ext cx="5167912" cy="369332"/>
          </a:xfrm>
          <a:prstGeom prst="rect">
            <a:avLst/>
          </a:prstGeom>
          <a:noFill/>
        </p:spPr>
        <p:txBody>
          <a:bodyPr wrap="square" rtlCol="0">
            <a:spAutoFit/>
          </a:bodyPr>
          <a:lstStyle/>
          <a:p>
            <a:pPr algn="ctr"/>
            <a:r>
              <a:rPr kumimoji="1" lang="en-US" altLang="zh-CN" dirty="0">
                <a:solidFill>
                  <a:srgbClr val="7030A0"/>
                </a:solidFill>
                <a:latin typeface="Arial Hebrew Scholar" pitchFamily="2" charset="-79"/>
                <a:cs typeface="Arial Hebrew Scholar" pitchFamily="2" charset="-79"/>
              </a:rPr>
              <a:t>On ACE 2005</a:t>
            </a:r>
            <a:endParaRPr kumimoji="1" lang="zh-CN" altLang="en-US" dirty="0">
              <a:solidFill>
                <a:srgbClr val="7030A0"/>
              </a:solidFill>
              <a:latin typeface="Arial Hebrew Scholar" pitchFamily="2" charset="-79"/>
              <a:cs typeface="Arial Hebrew Scholar" pitchFamily="2" charset="-79"/>
            </a:endParaRPr>
          </a:p>
        </p:txBody>
      </p:sp>
      <p:sp>
        <p:nvSpPr>
          <p:cNvPr id="12" name="文本框 11">
            <a:extLst>
              <a:ext uri="{FF2B5EF4-FFF2-40B4-BE49-F238E27FC236}">
                <a16:creationId xmlns:a16="http://schemas.microsoft.com/office/drawing/2014/main" id="{852C67D7-21EE-474D-B6AE-2EBCAEDD0794}"/>
              </a:ext>
            </a:extLst>
          </p:cNvPr>
          <p:cNvSpPr txBox="1"/>
          <p:nvPr/>
        </p:nvSpPr>
        <p:spPr>
          <a:xfrm>
            <a:off x="6588755" y="5698310"/>
            <a:ext cx="5167911" cy="369332"/>
          </a:xfrm>
          <a:prstGeom prst="rect">
            <a:avLst/>
          </a:prstGeom>
          <a:noFill/>
        </p:spPr>
        <p:txBody>
          <a:bodyPr wrap="square" rtlCol="0">
            <a:spAutoFit/>
          </a:bodyPr>
          <a:lstStyle/>
          <a:p>
            <a:pPr algn="ctr"/>
            <a:r>
              <a:rPr kumimoji="1" lang="en-US" altLang="zh-CN" dirty="0">
                <a:solidFill>
                  <a:srgbClr val="7030A0"/>
                </a:solidFill>
                <a:latin typeface="Arial Hebrew Scholar" pitchFamily="2" charset="-79"/>
                <a:cs typeface="Arial Hebrew Scholar" pitchFamily="2" charset="-79"/>
              </a:rPr>
              <a:t>On TAC KBP 2016</a:t>
            </a:r>
            <a:endParaRPr kumimoji="1" lang="zh-CN" altLang="en-US" dirty="0">
              <a:solidFill>
                <a:srgbClr val="7030A0"/>
              </a:solidFill>
              <a:latin typeface="Arial Hebrew Scholar" pitchFamily="2" charset="-79"/>
              <a:cs typeface="Arial Hebrew Scholar" pitchFamily="2" charset="-79"/>
            </a:endParaRPr>
          </a:p>
        </p:txBody>
      </p:sp>
      <p:pic>
        <p:nvPicPr>
          <p:cNvPr id="5" name="音频 4">
            <a:hlinkClick r:id="" action="ppaction://media"/>
            <a:extLst>
              <a:ext uri="{FF2B5EF4-FFF2-40B4-BE49-F238E27FC236}">
                <a16:creationId xmlns:a16="http://schemas.microsoft.com/office/drawing/2014/main" id="{6EB3CC04-D8C5-6B4F-A60C-D52C5034DEB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06499899"/>
      </p:ext>
    </p:extLst>
  </p:cSld>
  <p:clrMapOvr>
    <a:masterClrMapping/>
  </p:clrMapOvr>
  <mc:AlternateContent xmlns:mc="http://schemas.openxmlformats.org/markup-compatibility/2006">
    <mc:Choice xmlns:p14="http://schemas.microsoft.com/office/powerpoint/2010/main" Requires="p14">
      <p:transition spd="slow" p14:dur="2000" advTm="39390"/>
    </mc:Choice>
    <mc:Fallback>
      <p:transition spd="slow" advTm="39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solidFill>
                  <a:srgbClr val="7030A0"/>
                </a:solidFill>
              </a:rPr>
              <a:t>Effectiveness of the Prior NN Initialization</a:t>
            </a:r>
            <a:endParaRPr lang="en-US" dirty="0">
              <a:solidFill>
                <a:srgbClr val="7030A0"/>
              </a:solidFill>
            </a:endParaRPr>
          </a:p>
        </p:txBody>
      </p:sp>
      <p:sp>
        <p:nvSpPr>
          <p:cNvPr id="10" name="文本框 9">
            <a:extLst>
              <a:ext uri="{FF2B5EF4-FFF2-40B4-BE49-F238E27FC236}">
                <a16:creationId xmlns:a16="http://schemas.microsoft.com/office/drawing/2014/main" id="{78DFB4B9-C63D-4A4B-82CF-BC4CACA87657}"/>
              </a:ext>
            </a:extLst>
          </p:cNvPr>
          <p:cNvSpPr txBox="1"/>
          <p:nvPr/>
        </p:nvSpPr>
        <p:spPr>
          <a:xfrm>
            <a:off x="609600" y="6252308"/>
            <a:ext cx="11168185" cy="400110"/>
          </a:xfrm>
          <a:prstGeom prst="rect">
            <a:avLst/>
          </a:prstGeom>
          <a:noFill/>
        </p:spPr>
        <p:txBody>
          <a:bodyPr wrap="square" rtlCol="0">
            <a:spAutoFit/>
          </a:bodyPr>
          <a:lstStyle/>
          <a:p>
            <a:pPr algn="ctr"/>
            <a:r>
              <a:rPr kumimoji="1" lang="en-US" altLang="zh-CN" sz="2000" dirty="0">
                <a:solidFill>
                  <a:srgbClr val="7030A0"/>
                </a:solidFill>
                <a:latin typeface="Arial Hebrew Scholar" pitchFamily="2" charset="-79"/>
                <a:cs typeface="Arial Hebrew Scholar" pitchFamily="2" charset="-79"/>
              </a:rPr>
              <a:t>F1-step curves of NGS (CNN) w/ prior neural network initialization and random initialization</a:t>
            </a:r>
            <a:endParaRPr kumimoji="1" lang="zh-CN" altLang="en-US" sz="2000" dirty="0">
              <a:solidFill>
                <a:srgbClr val="7030A0"/>
              </a:solidFill>
              <a:latin typeface="Arial Hebrew Scholar" pitchFamily="2" charset="-79"/>
              <a:cs typeface="Arial Hebrew Scholar" pitchFamily="2" charset="-79"/>
            </a:endParaRPr>
          </a:p>
        </p:txBody>
      </p:sp>
      <p:sp>
        <p:nvSpPr>
          <p:cNvPr id="11" name="文本框 10">
            <a:extLst>
              <a:ext uri="{FF2B5EF4-FFF2-40B4-BE49-F238E27FC236}">
                <a16:creationId xmlns:a16="http://schemas.microsoft.com/office/drawing/2014/main" id="{0E355B07-8D3F-0B47-910D-28A895A4F395}"/>
              </a:ext>
            </a:extLst>
          </p:cNvPr>
          <p:cNvSpPr txBox="1"/>
          <p:nvPr/>
        </p:nvSpPr>
        <p:spPr>
          <a:xfrm>
            <a:off x="1189892" y="5724281"/>
            <a:ext cx="5167912" cy="369332"/>
          </a:xfrm>
          <a:prstGeom prst="rect">
            <a:avLst/>
          </a:prstGeom>
          <a:noFill/>
        </p:spPr>
        <p:txBody>
          <a:bodyPr wrap="square" rtlCol="0">
            <a:spAutoFit/>
          </a:bodyPr>
          <a:lstStyle/>
          <a:p>
            <a:pPr algn="ctr"/>
            <a:r>
              <a:rPr kumimoji="1" lang="en-US" altLang="zh-CN" dirty="0">
                <a:solidFill>
                  <a:srgbClr val="7030A0"/>
                </a:solidFill>
                <a:latin typeface="Arial Hebrew Scholar" pitchFamily="2" charset="-79"/>
                <a:cs typeface="Arial Hebrew Scholar" pitchFamily="2" charset="-79"/>
              </a:rPr>
              <a:t>On ACE 2005</a:t>
            </a:r>
            <a:endParaRPr kumimoji="1" lang="zh-CN" altLang="en-US" dirty="0">
              <a:solidFill>
                <a:srgbClr val="7030A0"/>
              </a:solidFill>
              <a:latin typeface="Arial Hebrew Scholar" pitchFamily="2" charset="-79"/>
              <a:cs typeface="Arial Hebrew Scholar" pitchFamily="2" charset="-79"/>
            </a:endParaRPr>
          </a:p>
        </p:txBody>
      </p:sp>
      <p:sp>
        <p:nvSpPr>
          <p:cNvPr id="12" name="文本框 11">
            <a:extLst>
              <a:ext uri="{FF2B5EF4-FFF2-40B4-BE49-F238E27FC236}">
                <a16:creationId xmlns:a16="http://schemas.microsoft.com/office/drawing/2014/main" id="{852C67D7-21EE-474D-B6AE-2EBCAEDD0794}"/>
              </a:ext>
            </a:extLst>
          </p:cNvPr>
          <p:cNvSpPr txBox="1"/>
          <p:nvPr/>
        </p:nvSpPr>
        <p:spPr>
          <a:xfrm>
            <a:off x="6588755" y="5698310"/>
            <a:ext cx="5167911" cy="369332"/>
          </a:xfrm>
          <a:prstGeom prst="rect">
            <a:avLst/>
          </a:prstGeom>
          <a:noFill/>
        </p:spPr>
        <p:txBody>
          <a:bodyPr wrap="square" rtlCol="0">
            <a:spAutoFit/>
          </a:bodyPr>
          <a:lstStyle/>
          <a:p>
            <a:pPr algn="ctr"/>
            <a:r>
              <a:rPr kumimoji="1" lang="en-US" altLang="zh-CN" dirty="0">
                <a:solidFill>
                  <a:srgbClr val="7030A0"/>
                </a:solidFill>
                <a:latin typeface="Arial Hebrew Scholar" pitchFamily="2" charset="-79"/>
                <a:cs typeface="Arial Hebrew Scholar" pitchFamily="2" charset="-79"/>
              </a:rPr>
              <a:t>On TAC KBP 2016</a:t>
            </a:r>
            <a:endParaRPr kumimoji="1" lang="zh-CN" altLang="en-US" dirty="0">
              <a:solidFill>
                <a:srgbClr val="7030A0"/>
              </a:solidFill>
              <a:latin typeface="Arial Hebrew Scholar" pitchFamily="2" charset="-79"/>
              <a:cs typeface="Arial Hebrew Scholar" pitchFamily="2" charset="-79"/>
            </a:endParaRPr>
          </a:p>
        </p:txBody>
      </p:sp>
      <p:pic>
        <p:nvPicPr>
          <p:cNvPr id="4" name="图片 3">
            <a:extLst>
              <a:ext uri="{FF2B5EF4-FFF2-40B4-BE49-F238E27FC236}">
                <a16:creationId xmlns:a16="http://schemas.microsoft.com/office/drawing/2014/main" id="{B6E4DE45-8ADC-F04D-94F7-D7190EF55492}"/>
              </a:ext>
            </a:extLst>
          </p:cNvPr>
          <p:cNvPicPr>
            <a:picLocks noChangeAspect="1"/>
          </p:cNvPicPr>
          <p:nvPr/>
        </p:nvPicPr>
        <p:blipFill>
          <a:blip r:embed="rId5"/>
          <a:stretch>
            <a:fillRect/>
          </a:stretch>
        </p:blipFill>
        <p:spPr>
          <a:xfrm>
            <a:off x="881896" y="1849383"/>
            <a:ext cx="5124216" cy="3770868"/>
          </a:xfrm>
          <a:prstGeom prst="rect">
            <a:avLst/>
          </a:prstGeom>
        </p:spPr>
      </p:pic>
      <p:pic>
        <p:nvPicPr>
          <p:cNvPr id="7" name="图片 6">
            <a:extLst>
              <a:ext uri="{FF2B5EF4-FFF2-40B4-BE49-F238E27FC236}">
                <a16:creationId xmlns:a16="http://schemas.microsoft.com/office/drawing/2014/main" id="{3408599B-53C5-C24D-922D-36511F88AEA4}"/>
              </a:ext>
            </a:extLst>
          </p:cNvPr>
          <p:cNvPicPr>
            <a:picLocks noChangeAspect="1"/>
          </p:cNvPicPr>
          <p:nvPr/>
        </p:nvPicPr>
        <p:blipFill>
          <a:blip r:embed="rId6"/>
          <a:stretch>
            <a:fillRect/>
          </a:stretch>
        </p:blipFill>
        <p:spPr>
          <a:xfrm>
            <a:off x="6351470" y="1868894"/>
            <a:ext cx="4958634" cy="3770869"/>
          </a:xfrm>
          <a:prstGeom prst="rect">
            <a:avLst/>
          </a:prstGeom>
        </p:spPr>
      </p:pic>
      <p:pic>
        <p:nvPicPr>
          <p:cNvPr id="5" name="音频 4">
            <a:hlinkClick r:id="" action="ppaction://media"/>
            <a:extLst>
              <a:ext uri="{FF2B5EF4-FFF2-40B4-BE49-F238E27FC236}">
                <a16:creationId xmlns:a16="http://schemas.microsoft.com/office/drawing/2014/main" id="{6E7D69C6-FA95-1847-BF23-00C0716188D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57214208"/>
      </p:ext>
    </p:extLst>
  </p:cSld>
  <p:clrMapOvr>
    <a:masterClrMapping/>
  </p:clrMapOvr>
  <mc:AlternateContent xmlns:mc="http://schemas.openxmlformats.org/markup-compatibility/2006">
    <mc:Choice xmlns:p14="http://schemas.microsoft.com/office/powerpoint/2010/main" Requires="p14">
      <p:transition spd="slow" p14:dur="2000" advTm="27454"/>
    </mc:Choice>
    <mc:Fallback>
      <p:transition spd="slow" advTm="27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solidFill>
                  <a:srgbClr val="7030A0"/>
                </a:solidFill>
              </a:rPr>
              <a:t>Analysis on Modeling Argument Correlations</a:t>
            </a:r>
          </a:p>
        </p:txBody>
      </p:sp>
      <p:sp>
        <p:nvSpPr>
          <p:cNvPr id="10" name="文本框 9">
            <a:extLst>
              <a:ext uri="{FF2B5EF4-FFF2-40B4-BE49-F238E27FC236}">
                <a16:creationId xmlns:a16="http://schemas.microsoft.com/office/drawing/2014/main" id="{78DFB4B9-C63D-4A4B-82CF-BC4CACA87657}"/>
              </a:ext>
            </a:extLst>
          </p:cNvPr>
          <p:cNvSpPr txBox="1"/>
          <p:nvPr/>
        </p:nvSpPr>
        <p:spPr>
          <a:xfrm>
            <a:off x="511907" y="5134708"/>
            <a:ext cx="11168185" cy="707886"/>
          </a:xfrm>
          <a:prstGeom prst="rect">
            <a:avLst/>
          </a:prstGeom>
          <a:noFill/>
        </p:spPr>
        <p:txBody>
          <a:bodyPr wrap="square" rtlCol="0">
            <a:spAutoFit/>
          </a:bodyPr>
          <a:lstStyle/>
          <a:p>
            <a:pPr algn="ctr"/>
            <a:r>
              <a:rPr kumimoji="1" lang="en-US" altLang="zh-CN" sz="2000" dirty="0">
                <a:solidFill>
                  <a:srgbClr val="7030A0"/>
                </a:solidFill>
                <a:latin typeface="Arial Hebrew Scholar" pitchFamily="2" charset="-79"/>
                <a:cs typeface="Arial Hebrew Scholar" pitchFamily="2" charset="-79"/>
              </a:rPr>
              <a:t>F1 (%) of DMCNN and NGS (CNN) on different parts of ACE 2005 dev set with different event argument numbers per sentence. </a:t>
            </a:r>
            <a:endParaRPr kumimoji="1" lang="zh-CN" altLang="en-US" sz="2000" dirty="0">
              <a:solidFill>
                <a:srgbClr val="7030A0"/>
              </a:solidFill>
              <a:latin typeface="Arial Hebrew Scholar" pitchFamily="2" charset="-79"/>
              <a:cs typeface="Arial Hebrew Scholar" pitchFamily="2" charset="-79"/>
            </a:endParaRPr>
          </a:p>
        </p:txBody>
      </p:sp>
      <p:pic>
        <p:nvPicPr>
          <p:cNvPr id="3" name="图片 2">
            <a:extLst>
              <a:ext uri="{FF2B5EF4-FFF2-40B4-BE49-F238E27FC236}">
                <a16:creationId xmlns:a16="http://schemas.microsoft.com/office/drawing/2014/main" id="{395D2270-C3EB-194E-9EBD-5EABC3FFCDB0}"/>
              </a:ext>
            </a:extLst>
          </p:cNvPr>
          <p:cNvPicPr>
            <a:picLocks noChangeAspect="1"/>
          </p:cNvPicPr>
          <p:nvPr/>
        </p:nvPicPr>
        <p:blipFill>
          <a:blip r:embed="rId5"/>
          <a:stretch>
            <a:fillRect/>
          </a:stretch>
        </p:blipFill>
        <p:spPr>
          <a:xfrm>
            <a:off x="762798" y="2649415"/>
            <a:ext cx="10666404" cy="2114062"/>
          </a:xfrm>
          <a:prstGeom prst="rect">
            <a:avLst/>
          </a:prstGeom>
        </p:spPr>
      </p:pic>
      <p:pic>
        <p:nvPicPr>
          <p:cNvPr id="6" name="音频 5">
            <a:hlinkClick r:id="" action="ppaction://media"/>
            <a:extLst>
              <a:ext uri="{FF2B5EF4-FFF2-40B4-BE49-F238E27FC236}">
                <a16:creationId xmlns:a16="http://schemas.microsoft.com/office/drawing/2014/main" id="{71C5B410-A7A8-D844-979F-3F13DB76D8E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92894761"/>
      </p:ext>
    </p:extLst>
  </p:cSld>
  <p:clrMapOvr>
    <a:masterClrMapping/>
  </p:clrMapOvr>
  <mc:AlternateContent xmlns:mc="http://schemas.openxmlformats.org/markup-compatibility/2006">
    <mc:Choice xmlns:p14="http://schemas.microsoft.com/office/powerpoint/2010/main" Requires="p14">
      <p:transition spd="slow" p14:dur="2000" advTm="54402"/>
    </mc:Choice>
    <mc:Fallback>
      <p:transition spd="slow" advTm="544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solidFill>
                  <a:srgbClr val="7030A0"/>
                </a:solidFill>
              </a:rPr>
              <a:t>Summary and Future Work</a:t>
            </a:r>
            <a:endParaRPr lang="en-US" dirty="0">
              <a:solidFill>
                <a:srgbClr val="7030A0"/>
              </a:solidFill>
            </a:endParaRPr>
          </a:p>
        </p:txBody>
      </p:sp>
      <p:sp>
        <p:nvSpPr>
          <p:cNvPr id="4" name="内容占位符 7">
            <a:extLst>
              <a:ext uri="{FF2B5EF4-FFF2-40B4-BE49-F238E27FC236}">
                <a16:creationId xmlns:a16="http://schemas.microsoft.com/office/drawing/2014/main" id="{01930EF5-6C48-C544-96F9-85E999BD3365}"/>
              </a:ext>
            </a:extLst>
          </p:cNvPr>
          <p:cNvSpPr>
            <a:spLocks noGrp="1"/>
          </p:cNvSpPr>
          <p:nvPr>
            <p:ph idx="1"/>
          </p:nvPr>
        </p:nvSpPr>
        <p:spPr>
          <a:xfrm>
            <a:off x="838200" y="1825625"/>
            <a:ext cx="10515600" cy="4351338"/>
          </a:xfrm>
        </p:spPr>
        <p:txBody>
          <a:bodyPr/>
          <a:lstStyle/>
          <a:p>
            <a:r>
              <a:rPr lang="en-US" altLang="zh-CN" dirty="0"/>
              <a:t>Neural Gibbs Sampling</a:t>
            </a:r>
          </a:p>
          <a:p>
            <a:pPr lvl="1"/>
            <a:r>
              <a:rPr lang="en-US" altLang="zh-CN" dirty="0"/>
              <a:t>Modeling the joint distribution</a:t>
            </a:r>
          </a:p>
          <a:p>
            <a:pPr lvl="1"/>
            <a:r>
              <a:rPr lang="en-US" altLang="zh-CN" dirty="0"/>
              <a:t>Combine the advantages of Gibbs sampling and Neural Network</a:t>
            </a:r>
          </a:p>
          <a:p>
            <a:pPr lvl="1"/>
            <a:r>
              <a:rPr lang="en-US" altLang="zh-CN" dirty="0"/>
              <a:t>Acceleration with the simulated annealing</a:t>
            </a:r>
          </a:p>
          <a:p>
            <a:r>
              <a:rPr lang="en-US" altLang="zh-CN" dirty="0"/>
              <a:t>Future work</a:t>
            </a:r>
          </a:p>
          <a:p>
            <a:pPr lvl="1"/>
            <a:r>
              <a:rPr lang="en-US" altLang="zh-CN" dirty="0"/>
              <a:t>Other task/scenario?</a:t>
            </a:r>
          </a:p>
          <a:p>
            <a:pPr lvl="1"/>
            <a:r>
              <a:rPr lang="en-US" altLang="zh-CN" dirty="0"/>
              <a:t>Further improve efficiency</a:t>
            </a:r>
          </a:p>
          <a:p>
            <a:pPr lvl="1"/>
            <a:endParaRPr lang="zh-CN" altLang="en-US" dirty="0"/>
          </a:p>
        </p:txBody>
      </p:sp>
      <p:pic>
        <p:nvPicPr>
          <p:cNvPr id="5" name="音频 4">
            <a:hlinkClick r:id="" action="ppaction://media"/>
            <a:extLst>
              <a:ext uri="{FF2B5EF4-FFF2-40B4-BE49-F238E27FC236}">
                <a16:creationId xmlns:a16="http://schemas.microsoft.com/office/drawing/2014/main" id="{44EC6641-64FA-264F-8FDA-572D93D960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99106546"/>
      </p:ext>
    </p:extLst>
  </p:cSld>
  <p:clrMapOvr>
    <a:masterClrMapping/>
  </p:clrMapOvr>
  <mc:AlternateContent xmlns:mc="http://schemas.openxmlformats.org/markup-compatibility/2006">
    <mc:Choice xmlns:p14="http://schemas.microsoft.com/office/powerpoint/2010/main" Requires="p14">
      <p:transition spd="slow" p14:dur="2000" advTm="55882"/>
    </mc:Choice>
    <mc:Fallback>
      <p:transition spd="slow" advTm="55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7A27B-2D71-E045-9574-7210ACF4F36E}"/>
              </a:ext>
            </a:extLst>
          </p:cNvPr>
          <p:cNvSpPr>
            <a:spLocks noGrp="1"/>
          </p:cNvSpPr>
          <p:nvPr>
            <p:ph type="title"/>
          </p:nvPr>
        </p:nvSpPr>
        <p:spPr>
          <a:xfrm>
            <a:off x="838200" y="1747628"/>
            <a:ext cx="10515600" cy="1325563"/>
          </a:xfrm>
        </p:spPr>
        <p:txBody>
          <a:bodyPr>
            <a:normAutofit fontScale="90000"/>
          </a:bodyPr>
          <a:lstStyle/>
          <a:p>
            <a:pPr algn="ctr"/>
            <a:r>
              <a:rPr lang="en-US" altLang="zh-CN" b="1" dirty="0">
                <a:solidFill>
                  <a:srgbClr val="7030A0"/>
                </a:solidFill>
              </a:rPr>
              <a:t>Thanks</a:t>
            </a:r>
            <a:r>
              <a:rPr lang="zh-CN" altLang="en-US" b="1" dirty="0">
                <a:solidFill>
                  <a:srgbClr val="7030A0"/>
                </a:solidFill>
              </a:rPr>
              <a:t> </a:t>
            </a:r>
            <a:r>
              <a:rPr lang="en-US" altLang="zh-CN" b="1" dirty="0">
                <a:solidFill>
                  <a:srgbClr val="7030A0"/>
                </a:solidFill>
              </a:rPr>
              <a:t>for</a:t>
            </a:r>
            <a:r>
              <a:rPr lang="zh-CN" altLang="en-US" b="1" dirty="0">
                <a:solidFill>
                  <a:srgbClr val="7030A0"/>
                </a:solidFill>
              </a:rPr>
              <a:t> </a:t>
            </a:r>
            <a:r>
              <a:rPr lang="en-US" altLang="zh-CN" b="1" dirty="0">
                <a:solidFill>
                  <a:srgbClr val="7030A0"/>
                </a:solidFill>
              </a:rPr>
              <a:t>Listening!</a:t>
            </a:r>
            <a:br>
              <a:rPr lang="en-US" altLang="zh-CN" b="1" dirty="0">
                <a:solidFill>
                  <a:srgbClr val="7030A0"/>
                </a:solidFill>
              </a:rPr>
            </a:br>
            <a:br>
              <a:rPr lang="en-US" altLang="zh-CN" b="1" dirty="0">
                <a:solidFill>
                  <a:srgbClr val="7030A0"/>
                </a:solidFill>
              </a:rPr>
            </a:br>
            <a:r>
              <a:rPr lang="en-US" altLang="zh-CN" sz="1800" b="1" dirty="0">
                <a:solidFill>
                  <a:schemeClr val="tx1"/>
                </a:solidFill>
              </a:rPr>
              <a:t>Contact: </a:t>
            </a:r>
            <a:r>
              <a:rPr lang="en-US" altLang="zh-CN" sz="1800" b="0" dirty="0">
                <a:solidFill>
                  <a:schemeClr val="tx1"/>
                </a:solidFill>
              </a:rPr>
              <a:t>wangxz20@mails.tsinghua.edu.cn</a:t>
            </a:r>
            <a:endParaRPr lang="en-US" b="0" dirty="0">
              <a:solidFill>
                <a:schemeClr val="tx1"/>
              </a:solidFill>
            </a:endParaRPr>
          </a:p>
        </p:txBody>
      </p:sp>
      <p:grpSp>
        <p:nvGrpSpPr>
          <p:cNvPr id="11" name="组合 10">
            <a:extLst>
              <a:ext uri="{FF2B5EF4-FFF2-40B4-BE49-F238E27FC236}">
                <a16:creationId xmlns:a16="http://schemas.microsoft.com/office/drawing/2014/main" id="{852DE17D-2728-864C-97D7-18BA748B377A}"/>
              </a:ext>
            </a:extLst>
          </p:cNvPr>
          <p:cNvGrpSpPr/>
          <p:nvPr/>
        </p:nvGrpSpPr>
        <p:grpSpPr>
          <a:xfrm>
            <a:off x="5167274" y="3784810"/>
            <a:ext cx="1857452" cy="2226784"/>
            <a:chOff x="3267454" y="3738426"/>
            <a:chExt cx="1857452" cy="2226784"/>
          </a:xfrm>
        </p:grpSpPr>
        <p:sp>
          <p:nvSpPr>
            <p:cNvPr id="7" name="文本框 6">
              <a:extLst>
                <a:ext uri="{FF2B5EF4-FFF2-40B4-BE49-F238E27FC236}">
                  <a16:creationId xmlns:a16="http://schemas.microsoft.com/office/drawing/2014/main" id="{482AF422-EE75-0444-B03E-F48D32F8D2E6}"/>
                </a:ext>
              </a:extLst>
            </p:cNvPr>
            <p:cNvSpPr txBox="1"/>
            <p:nvPr/>
          </p:nvSpPr>
          <p:spPr>
            <a:xfrm>
              <a:off x="3267454" y="5595878"/>
              <a:ext cx="1857452" cy="369332"/>
            </a:xfrm>
            <a:prstGeom prst="rect">
              <a:avLst/>
            </a:prstGeom>
            <a:noFill/>
          </p:spPr>
          <p:txBody>
            <a:bodyPr wrap="square" rtlCol="0">
              <a:spAutoFit/>
            </a:bodyPr>
            <a:lstStyle/>
            <a:p>
              <a:pPr algn="ctr"/>
              <a:r>
                <a:rPr kumimoji="1" lang="en-US" altLang="zh-CN" dirty="0"/>
                <a:t>Code</a:t>
              </a:r>
              <a:endParaRPr kumimoji="1" lang="zh-CN" altLang="en-US" dirty="0"/>
            </a:p>
          </p:txBody>
        </p:sp>
        <p:pic>
          <p:nvPicPr>
            <p:cNvPr id="5" name="图片 4">
              <a:extLst>
                <a:ext uri="{FF2B5EF4-FFF2-40B4-BE49-F238E27FC236}">
                  <a16:creationId xmlns:a16="http://schemas.microsoft.com/office/drawing/2014/main" id="{0BFF0A15-3328-3145-8E52-0E071A6E6BBD}"/>
                </a:ext>
              </a:extLst>
            </p:cNvPr>
            <p:cNvPicPr>
              <a:picLocks noChangeAspect="1"/>
            </p:cNvPicPr>
            <p:nvPr/>
          </p:nvPicPr>
          <p:blipFill>
            <a:blip r:embed="rId5"/>
            <a:stretch>
              <a:fillRect/>
            </a:stretch>
          </p:blipFill>
          <p:spPr>
            <a:xfrm>
              <a:off x="3267454" y="3738426"/>
              <a:ext cx="1857452" cy="1857452"/>
            </a:xfrm>
            <a:prstGeom prst="rect">
              <a:avLst/>
            </a:prstGeom>
          </p:spPr>
        </p:pic>
      </p:grpSp>
      <p:pic>
        <p:nvPicPr>
          <p:cNvPr id="3" name="音频 2">
            <a:hlinkClick r:id="" action="ppaction://media"/>
            <a:extLst>
              <a:ext uri="{FF2B5EF4-FFF2-40B4-BE49-F238E27FC236}">
                <a16:creationId xmlns:a16="http://schemas.microsoft.com/office/drawing/2014/main" id="{EBA0D317-5B41-064A-B71B-A8ED87C1E02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85560060"/>
      </p:ext>
    </p:extLst>
  </p:cSld>
  <p:clrMapOvr>
    <a:masterClrMapping/>
  </p:clrMapOvr>
  <mc:AlternateContent xmlns:mc="http://schemas.openxmlformats.org/markup-compatibility/2006">
    <mc:Choice xmlns:p14="http://schemas.microsoft.com/office/powerpoint/2010/main" Requires="p14">
      <p:transition spd="slow" p14:dur="2000" advTm="15456"/>
    </mc:Choice>
    <mc:Fallback>
      <p:transition spd="slow" advTm="154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Event</a:t>
            </a:r>
            <a:r>
              <a:rPr lang="zh-CN" altLang="en-US" dirty="0">
                <a:solidFill>
                  <a:srgbClr val="7030A0"/>
                </a:solidFill>
              </a:rPr>
              <a:t> </a:t>
            </a:r>
            <a:r>
              <a:rPr lang="en-US" altLang="zh-CN" dirty="0">
                <a:solidFill>
                  <a:srgbClr val="7030A0"/>
                </a:solidFill>
              </a:rPr>
              <a:t>Argument</a:t>
            </a:r>
            <a:r>
              <a:rPr lang="zh-CN" altLang="en-US" dirty="0">
                <a:solidFill>
                  <a:srgbClr val="7030A0"/>
                </a:solidFill>
              </a:rPr>
              <a:t> </a:t>
            </a:r>
            <a:r>
              <a:rPr lang="en-US" altLang="zh-CN" dirty="0">
                <a:solidFill>
                  <a:srgbClr val="7030A0"/>
                </a:solidFill>
              </a:rPr>
              <a:t>Extraction</a:t>
            </a:r>
            <a:endParaRPr lang="en-US" dirty="0">
              <a:solidFill>
                <a:srgbClr val="7030A0"/>
              </a:solidFill>
            </a:endParaRPr>
          </a:p>
        </p:txBody>
      </p:sp>
      <p:sp>
        <p:nvSpPr>
          <p:cNvPr id="3" name="Content Placeholder 2"/>
          <p:cNvSpPr>
            <a:spLocks noGrp="1"/>
          </p:cNvSpPr>
          <p:nvPr>
            <p:ph idx="1"/>
          </p:nvPr>
        </p:nvSpPr>
        <p:spPr>
          <a:xfrm>
            <a:off x="0" y="3319707"/>
            <a:ext cx="12191999" cy="687630"/>
          </a:xfrm>
        </p:spPr>
        <p:txBody>
          <a:bodyPr>
            <a:normAutofit fontScale="92500"/>
          </a:bodyPr>
          <a:lstStyle/>
          <a:p>
            <a:pPr marL="0" indent="0" algn="ctr">
              <a:buNone/>
            </a:pPr>
            <a:r>
              <a:rPr lang="en-US" altLang="zh-CN" sz="2600" dirty="0">
                <a:latin typeface="Arial Hebrew Scholar" pitchFamily="2" charset="-79"/>
                <a:cs typeface="Arial Hebrew Scholar" pitchFamily="2" charset="-79"/>
              </a:rPr>
              <a:t>Fox’s stock price rises after the acquisition of its entertainment businesses by Disney.</a:t>
            </a:r>
            <a:endParaRPr lang="en-US" altLang="zh-CN" sz="3200" dirty="0"/>
          </a:p>
          <a:p>
            <a:pPr lvl="1"/>
            <a:endParaRPr lang="en-US" sz="2800" dirty="0"/>
          </a:p>
        </p:txBody>
      </p:sp>
      <p:pic>
        <p:nvPicPr>
          <p:cNvPr id="5" name="音频 4">
            <a:hlinkClick r:id="" action="ppaction://media"/>
            <a:extLst>
              <a:ext uri="{FF2B5EF4-FFF2-40B4-BE49-F238E27FC236}">
                <a16:creationId xmlns:a16="http://schemas.microsoft.com/office/drawing/2014/main" id="{44E0CEA9-2C3C-E54E-B9DE-059963F35E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53068799"/>
      </p:ext>
    </p:extLst>
  </p:cSld>
  <p:clrMapOvr>
    <a:masterClrMapping/>
  </p:clrMapOvr>
  <mc:AlternateContent xmlns:mc="http://schemas.openxmlformats.org/markup-compatibility/2006">
    <mc:Choice xmlns:p14="http://schemas.microsoft.com/office/powerpoint/2010/main" Requires="p14">
      <p:transition spd="slow" p14:dur="2000" advTm="16353"/>
    </mc:Choice>
    <mc:Fallback>
      <p:transition spd="slow" advTm="16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Event</a:t>
            </a:r>
            <a:r>
              <a:rPr lang="zh-CN" altLang="en-US" dirty="0">
                <a:solidFill>
                  <a:srgbClr val="7030A0"/>
                </a:solidFill>
              </a:rPr>
              <a:t> </a:t>
            </a:r>
            <a:r>
              <a:rPr lang="en-US" altLang="zh-CN" dirty="0">
                <a:solidFill>
                  <a:srgbClr val="7030A0"/>
                </a:solidFill>
              </a:rPr>
              <a:t>Argument</a:t>
            </a:r>
            <a:r>
              <a:rPr lang="zh-CN" altLang="en-US" dirty="0">
                <a:solidFill>
                  <a:srgbClr val="7030A0"/>
                </a:solidFill>
              </a:rPr>
              <a:t> </a:t>
            </a:r>
            <a:r>
              <a:rPr lang="en-US" altLang="zh-CN" dirty="0">
                <a:solidFill>
                  <a:srgbClr val="7030A0"/>
                </a:solidFill>
              </a:rPr>
              <a:t>Extraction</a:t>
            </a:r>
            <a:endParaRPr lang="en-US" dirty="0">
              <a:solidFill>
                <a:srgbClr val="7030A0"/>
              </a:solidFill>
            </a:endParaRPr>
          </a:p>
        </p:txBody>
      </p:sp>
      <p:sp>
        <p:nvSpPr>
          <p:cNvPr id="3" name="Content Placeholder 2"/>
          <p:cNvSpPr>
            <a:spLocks noGrp="1"/>
          </p:cNvSpPr>
          <p:nvPr>
            <p:ph idx="1"/>
          </p:nvPr>
        </p:nvSpPr>
        <p:spPr>
          <a:xfrm>
            <a:off x="0" y="3319707"/>
            <a:ext cx="12191999" cy="687630"/>
          </a:xfrm>
        </p:spPr>
        <p:txBody>
          <a:bodyPr>
            <a:normAutofit fontScale="92500"/>
          </a:bodyPr>
          <a:lstStyle/>
          <a:p>
            <a:pPr marL="0" indent="0" algn="ctr">
              <a:buNone/>
            </a:pPr>
            <a:r>
              <a:rPr lang="en-US" altLang="zh-CN" sz="2600" dirty="0">
                <a:latin typeface="Arial Hebrew Scholar" pitchFamily="2" charset="-79"/>
                <a:cs typeface="Arial Hebrew Scholar" pitchFamily="2" charset="-79"/>
              </a:rPr>
              <a:t>Fox’s stock price rises after the </a:t>
            </a:r>
            <a:r>
              <a:rPr lang="en-US" altLang="zh-CN" sz="2600" dirty="0">
                <a:solidFill>
                  <a:srgbClr val="FF0000"/>
                </a:solidFill>
                <a:latin typeface="Arial Hebrew Scholar" pitchFamily="2" charset="-79"/>
                <a:cs typeface="Arial Hebrew Scholar" pitchFamily="2" charset="-79"/>
              </a:rPr>
              <a:t>acquisition</a:t>
            </a:r>
            <a:r>
              <a:rPr lang="en-US" altLang="zh-CN" sz="2600" dirty="0">
                <a:latin typeface="Arial Hebrew Scholar" pitchFamily="2" charset="-79"/>
                <a:cs typeface="Arial Hebrew Scholar" pitchFamily="2" charset="-79"/>
              </a:rPr>
              <a:t> of its entertainment businesses by Disney.</a:t>
            </a:r>
            <a:endParaRPr lang="en-US" altLang="zh-CN" sz="3200" dirty="0"/>
          </a:p>
          <a:p>
            <a:pPr lvl="1"/>
            <a:endParaRPr lang="en-US" sz="2800" dirty="0"/>
          </a:p>
        </p:txBody>
      </p:sp>
      <p:pic>
        <p:nvPicPr>
          <p:cNvPr id="5" name="音频 4">
            <a:hlinkClick r:id="" action="ppaction://media"/>
            <a:extLst>
              <a:ext uri="{FF2B5EF4-FFF2-40B4-BE49-F238E27FC236}">
                <a16:creationId xmlns:a16="http://schemas.microsoft.com/office/drawing/2014/main" id="{554EE225-73AE-E147-BE3B-7F00575160F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759220"/>
      </p:ext>
    </p:extLst>
  </p:cSld>
  <p:clrMapOvr>
    <a:masterClrMapping/>
  </p:clrMapOvr>
  <mc:AlternateContent xmlns:mc="http://schemas.openxmlformats.org/markup-compatibility/2006">
    <mc:Choice xmlns:p14="http://schemas.microsoft.com/office/powerpoint/2010/main" Requires="p14">
      <p:transition spd="slow" p14:dur="2000" advTm="3934"/>
    </mc:Choice>
    <mc:Fallback>
      <p:transition spd="slow" advTm="39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Event</a:t>
            </a:r>
            <a:r>
              <a:rPr lang="zh-CN" altLang="en-US" dirty="0">
                <a:solidFill>
                  <a:srgbClr val="7030A0"/>
                </a:solidFill>
              </a:rPr>
              <a:t> </a:t>
            </a:r>
            <a:r>
              <a:rPr lang="en-US" altLang="zh-CN" dirty="0">
                <a:solidFill>
                  <a:srgbClr val="7030A0"/>
                </a:solidFill>
              </a:rPr>
              <a:t>Argument</a:t>
            </a:r>
            <a:r>
              <a:rPr lang="zh-CN" altLang="en-US" dirty="0">
                <a:solidFill>
                  <a:srgbClr val="7030A0"/>
                </a:solidFill>
              </a:rPr>
              <a:t> </a:t>
            </a:r>
            <a:r>
              <a:rPr lang="en-US" altLang="zh-CN" dirty="0">
                <a:solidFill>
                  <a:srgbClr val="7030A0"/>
                </a:solidFill>
              </a:rPr>
              <a:t>Extraction</a:t>
            </a:r>
            <a:endParaRPr lang="en-US" dirty="0">
              <a:solidFill>
                <a:srgbClr val="7030A0"/>
              </a:solidFill>
            </a:endParaRPr>
          </a:p>
        </p:txBody>
      </p:sp>
      <p:sp>
        <p:nvSpPr>
          <p:cNvPr id="3" name="Content Placeholder 2"/>
          <p:cNvSpPr>
            <a:spLocks noGrp="1"/>
          </p:cNvSpPr>
          <p:nvPr>
            <p:ph idx="1"/>
          </p:nvPr>
        </p:nvSpPr>
        <p:spPr>
          <a:xfrm>
            <a:off x="0" y="3319707"/>
            <a:ext cx="12191999" cy="687630"/>
          </a:xfrm>
        </p:spPr>
        <p:txBody>
          <a:bodyPr>
            <a:normAutofit fontScale="92500"/>
          </a:bodyPr>
          <a:lstStyle/>
          <a:p>
            <a:pPr marL="0" indent="0" algn="ctr">
              <a:buNone/>
            </a:pPr>
            <a:r>
              <a:rPr lang="en-US" altLang="zh-CN" sz="2600" dirty="0">
                <a:latin typeface="Arial Hebrew Scholar" pitchFamily="2" charset="-79"/>
                <a:cs typeface="Arial Hebrew Scholar" pitchFamily="2" charset="-79"/>
              </a:rPr>
              <a:t>Fox’s stock price rises after the </a:t>
            </a:r>
            <a:r>
              <a:rPr lang="en-US" altLang="zh-CN" sz="2600" dirty="0">
                <a:solidFill>
                  <a:srgbClr val="FF0000"/>
                </a:solidFill>
                <a:latin typeface="Arial Hebrew Scholar" pitchFamily="2" charset="-79"/>
                <a:cs typeface="Arial Hebrew Scholar" pitchFamily="2" charset="-79"/>
              </a:rPr>
              <a:t>acquisition</a:t>
            </a:r>
            <a:r>
              <a:rPr lang="en-US" altLang="zh-CN" sz="2600" dirty="0">
                <a:latin typeface="Arial Hebrew Scholar" pitchFamily="2" charset="-79"/>
                <a:cs typeface="Arial Hebrew Scholar" pitchFamily="2" charset="-79"/>
              </a:rPr>
              <a:t> of its entertainment businesses by Disney.</a:t>
            </a:r>
            <a:endParaRPr lang="en-US" altLang="zh-CN" sz="3200" dirty="0"/>
          </a:p>
          <a:p>
            <a:pPr marL="457200" lvl="1" indent="0">
              <a:buNone/>
            </a:pPr>
            <a:endParaRPr lang="en-US" sz="2800" dirty="0"/>
          </a:p>
        </p:txBody>
      </p:sp>
      <p:sp>
        <p:nvSpPr>
          <p:cNvPr id="4" name="下箭头 3">
            <a:extLst>
              <a:ext uri="{FF2B5EF4-FFF2-40B4-BE49-F238E27FC236}">
                <a16:creationId xmlns:a16="http://schemas.microsoft.com/office/drawing/2014/main" id="{AE0EA7FE-E670-D043-A300-57A0977F7CC2}"/>
              </a:ext>
            </a:extLst>
          </p:cNvPr>
          <p:cNvSpPr/>
          <p:nvPr/>
        </p:nvSpPr>
        <p:spPr>
          <a:xfrm flipV="1">
            <a:off x="5086054" y="2362518"/>
            <a:ext cx="441960" cy="957189"/>
          </a:xfrm>
          <a:prstGeom prst="downArrow">
            <a:avLst/>
          </a:prstGeom>
          <a:solidFill>
            <a:schemeClr val="bg1"/>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chemeClr val="bg1"/>
              </a:solidFill>
            </a:endParaRPr>
          </a:p>
        </p:txBody>
      </p:sp>
      <p:sp>
        <p:nvSpPr>
          <p:cNvPr id="5" name="文本框 4">
            <a:extLst>
              <a:ext uri="{FF2B5EF4-FFF2-40B4-BE49-F238E27FC236}">
                <a16:creationId xmlns:a16="http://schemas.microsoft.com/office/drawing/2014/main" id="{B76D2B83-327E-C34A-8ACC-3C2173D5E1B7}"/>
              </a:ext>
            </a:extLst>
          </p:cNvPr>
          <p:cNvSpPr txBox="1"/>
          <p:nvPr/>
        </p:nvSpPr>
        <p:spPr>
          <a:xfrm>
            <a:off x="3504124" y="1910875"/>
            <a:ext cx="4777350" cy="461665"/>
          </a:xfrm>
          <a:prstGeom prst="rect">
            <a:avLst/>
          </a:prstGeom>
          <a:noFill/>
        </p:spPr>
        <p:txBody>
          <a:bodyPr wrap="square" rtlCol="0">
            <a:spAutoFit/>
          </a:bodyPr>
          <a:lstStyle/>
          <a:p>
            <a:r>
              <a:rPr kumimoji="1" lang="en-US" altLang="zh-CN" sz="2400" dirty="0">
                <a:latin typeface="Arial Hebrew" pitchFamily="2" charset="-79"/>
                <a:cs typeface="Arial Hebrew" pitchFamily="2" charset="-79"/>
              </a:rPr>
              <a:t>A</a:t>
            </a:r>
            <a:r>
              <a:rPr kumimoji="1" lang="zh-CN" altLang="en-US" sz="2400" dirty="0">
                <a:latin typeface="Arial Hebrew" pitchFamily="2" charset="-79"/>
                <a:cs typeface="Arial Hebrew" pitchFamily="2" charset="-79"/>
              </a:rPr>
              <a:t> </a:t>
            </a:r>
            <a:r>
              <a:rPr kumimoji="1" lang="en-US" altLang="zh-CN" sz="2400" dirty="0">
                <a:latin typeface="Arial Hebrew" pitchFamily="2" charset="-79"/>
                <a:cs typeface="Arial Hebrew" pitchFamily="2" charset="-79"/>
              </a:rPr>
              <a:t>“</a:t>
            </a:r>
            <a:r>
              <a:rPr kumimoji="1" lang="en-US" altLang="zh-CN" sz="2400" dirty="0">
                <a:solidFill>
                  <a:srgbClr val="FF0000"/>
                </a:solidFill>
                <a:latin typeface="Arial Hebrew" pitchFamily="2" charset="-79"/>
                <a:cs typeface="Arial Hebrew" pitchFamily="2" charset="-79"/>
              </a:rPr>
              <a:t>Transfer-Ownership</a:t>
            </a:r>
            <a:r>
              <a:rPr kumimoji="1" lang="en-US" altLang="zh-CN" sz="2400" dirty="0">
                <a:latin typeface="Arial Hebrew" pitchFamily="2" charset="-79"/>
                <a:cs typeface="Arial Hebrew" pitchFamily="2" charset="-79"/>
              </a:rPr>
              <a:t>” event.</a:t>
            </a:r>
            <a:endParaRPr kumimoji="1" lang="zh-CN" altLang="en-US" sz="2400" dirty="0">
              <a:latin typeface="Arial Hebrew" pitchFamily="2" charset="-79"/>
              <a:cs typeface="Arial Hebrew" pitchFamily="2" charset="-79"/>
            </a:endParaRPr>
          </a:p>
        </p:txBody>
      </p:sp>
      <p:pic>
        <p:nvPicPr>
          <p:cNvPr id="7" name="音频 6">
            <a:hlinkClick r:id="" action="ppaction://media"/>
            <a:extLst>
              <a:ext uri="{FF2B5EF4-FFF2-40B4-BE49-F238E27FC236}">
                <a16:creationId xmlns:a16="http://schemas.microsoft.com/office/drawing/2014/main" id="{7BFE9CE0-77BB-A043-A9E6-AD98E21E15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24319708"/>
      </p:ext>
    </p:extLst>
  </p:cSld>
  <p:clrMapOvr>
    <a:masterClrMapping/>
  </p:clrMapOvr>
  <mc:AlternateContent xmlns:mc="http://schemas.openxmlformats.org/markup-compatibility/2006">
    <mc:Choice xmlns:p14="http://schemas.microsoft.com/office/powerpoint/2010/main" Requires="p14">
      <p:transition spd="slow" p14:dur="2000" advTm="7310"/>
    </mc:Choice>
    <mc:Fallback>
      <p:transition spd="slow" advTm="73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Event</a:t>
            </a:r>
            <a:r>
              <a:rPr lang="zh-CN" altLang="en-US" dirty="0">
                <a:solidFill>
                  <a:srgbClr val="7030A0"/>
                </a:solidFill>
              </a:rPr>
              <a:t> </a:t>
            </a:r>
            <a:r>
              <a:rPr lang="en-US" altLang="zh-CN" dirty="0">
                <a:solidFill>
                  <a:srgbClr val="7030A0"/>
                </a:solidFill>
              </a:rPr>
              <a:t>Argument</a:t>
            </a:r>
            <a:r>
              <a:rPr lang="zh-CN" altLang="en-US" dirty="0">
                <a:solidFill>
                  <a:srgbClr val="7030A0"/>
                </a:solidFill>
              </a:rPr>
              <a:t> </a:t>
            </a:r>
            <a:r>
              <a:rPr lang="en-US" altLang="zh-CN" dirty="0">
                <a:solidFill>
                  <a:srgbClr val="7030A0"/>
                </a:solidFill>
              </a:rPr>
              <a:t>Extraction</a:t>
            </a:r>
            <a:endParaRPr lang="en-US" dirty="0">
              <a:solidFill>
                <a:srgbClr val="7030A0"/>
              </a:solidFill>
            </a:endParaRPr>
          </a:p>
        </p:txBody>
      </p:sp>
      <p:sp>
        <p:nvSpPr>
          <p:cNvPr id="3" name="Content Placeholder 2"/>
          <p:cNvSpPr>
            <a:spLocks noGrp="1"/>
          </p:cNvSpPr>
          <p:nvPr>
            <p:ph idx="1"/>
          </p:nvPr>
        </p:nvSpPr>
        <p:spPr>
          <a:xfrm>
            <a:off x="0" y="3319707"/>
            <a:ext cx="12191999" cy="687630"/>
          </a:xfrm>
        </p:spPr>
        <p:txBody>
          <a:bodyPr>
            <a:normAutofit fontScale="92500"/>
          </a:bodyPr>
          <a:lstStyle/>
          <a:p>
            <a:pPr marL="0" indent="0" algn="ctr">
              <a:buNone/>
            </a:pPr>
            <a:r>
              <a:rPr lang="en-US" altLang="zh-CN" sz="2600" dirty="0">
                <a:highlight>
                  <a:srgbClr val="00FFFF"/>
                </a:highlight>
                <a:latin typeface="Arial Hebrew Scholar" pitchFamily="2" charset="-79"/>
                <a:cs typeface="Arial Hebrew Scholar" pitchFamily="2" charset="-79"/>
              </a:rPr>
              <a:t>Fox</a:t>
            </a:r>
            <a:r>
              <a:rPr lang="en-US" altLang="zh-CN" sz="2600" dirty="0">
                <a:latin typeface="Arial Hebrew Scholar" pitchFamily="2" charset="-79"/>
                <a:cs typeface="Arial Hebrew Scholar" pitchFamily="2" charset="-79"/>
              </a:rPr>
              <a:t>’s stock price rises after the </a:t>
            </a:r>
            <a:r>
              <a:rPr lang="en-US" altLang="zh-CN" sz="2600" dirty="0">
                <a:solidFill>
                  <a:srgbClr val="FF0000"/>
                </a:solidFill>
                <a:latin typeface="Arial Hebrew Scholar" pitchFamily="2" charset="-79"/>
                <a:cs typeface="Arial Hebrew Scholar" pitchFamily="2" charset="-79"/>
              </a:rPr>
              <a:t>acquisition</a:t>
            </a:r>
            <a:r>
              <a:rPr lang="en-US" altLang="zh-CN" sz="2600" dirty="0">
                <a:latin typeface="Arial Hebrew Scholar" pitchFamily="2" charset="-79"/>
                <a:cs typeface="Arial Hebrew Scholar" pitchFamily="2" charset="-79"/>
              </a:rPr>
              <a:t> of its </a:t>
            </a:r>
            <a:r>
              <a:rPr lang="en-US" altLang="zh-CN" sz="2600" dirty="0">
                <a:highlight>
                  <a:srgbClr val="FFFF00"/>
                </a:highlight>
                <a:latin typeface="Arial Hebrew Scholar" pitchFamily="2" charset="-79"/>
                <a:cs typeface="Arial Hebrew Scholar" pitchFamily="2" charset="-79"/>
              </a:rPr>
              <a:t>entertainment businesses </a:t>
            </a:r>
            <a:r>
              <a:rPr lang="en-US" altLang="zh-CN" sz="2600" dirty="0">
                <a:latin typeface="Arial Hebrew Scholar" pitchFamily="2" charset="-79"/>
                <a:cs typeface="Arial Hebrew Scholar" pitchFamily="2" charset="-79"/>
              </a:rPr>
              <a:t>by </a:t>
            </a:r>
            <a:r>
              <a:rPr lang="en-US" altLang="zh-CN" sz="2600" dirty="0">
                <a:highlight>
                  <a:srgbClr val="00FF00"/>
                </a:highlight>
                <a:latin typeface="Arial Hebrew Scholar" pitchFamily="2" charset="-79"/>
                <a:cs typeface="Arial Hebrew Scholar" pitchFamily="2" charset="-79"/>
              </a:rPr>
              <a:t>Disney</a:t>
            </a:r>
            <a:r>
              <a:rPr lang="en-US" altLang="zh-CN" sz="2600" dirty="0">
                <a:latin typeface="Arial Hebrew Scholar" pitchFamily="2" charset="-79"/>
                <a:cs typeface="Arial Hebrew Scholar" pitchFamily="2" charset="-79"/>
              </a:rPr>
              <a:t>.</a:t>
            </a:r>
            <a:endParaRPr lang="en-US" altLang="zh-CN" sz="3200" dirty="0"/>
          </a:p>
          <a:p>
            <a:pPr lvl="1"/>
            <a:endParaRPr lang="en-US" sz="2800" dirty="0"/>
          </a:p>
        </p:txBody>
      </p:sp>
      <p:sp>
        <p:nvSpPr>
          <p:cNvPr id="4" name="下箭头 3">
            <a:extLst>
              <a:ext uri="{FF2B5EF4-FFF2-40B4-BE49-F238E27FC236}">
                <a16:creationId xmlns:a16="http://schemas.microsoft.com/office/drawing/2014/main" id="{AE0EA7FE-E670-D043-A300-57A0977F7CC2}"/>
              </a:ext>
            </a:extLst>
          </p:cNvPr>
          <p:cNvSpPr/>
          <p:nvPr/>
        </p:nvSpPr>
        <p:spPr>
          <a:xfrm flipV="1">
            <a:off x="5086054" y="2362518"/>
            <a:ext cx="441960" cy="957189"/>
          </a:xfrm>
          <a:prstGeom prst="downArrow">
            <a:avLst/>
          </a:prstGeom>
          <a:solidFill>
            <a:schemeClr val="bg1"/>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chemeClr val="bg1"/>
              </a:solidFill>
            </a:endParaRPr>
          </a:p>
        </p:txBody>
      </p:sp>
      <p:sp>
        <p:nvSpPr>
          <p:cNvPr id="5" name="文本框 4">
            <a:extLst>
              <a:ext uri="{FF2B5EF4-FFF2-40B4-BE49-F238E27FC236}">
                <a16:creationId xmlns:a16="http://schemas.microsoft.com/office/drawing/2014/main" id="{B76D2B83-327E-C34A-8ACC-3C2173D5E1B7}"/>
              </a:ext>
            </a:extLst>
          </p:cNvPr>
          <p:cNvSpPr txBox="1"/>
          <p:nvPr/>
        </p:nvSpPr>
        <p:spPr>
          <a:xfrm>
            <a:off x="3504124" y="1910875"/>
            <a:ext cx="4777350" cy="461665"/>
          </a:xfrm>
          <a:prstGeom prst="rect">
            <a:avLst/>
          </a:prstGeom>
          <a:noFill/>
        </p:spPr>
        <p:txBody>
          <a:bodyPr wrap="square" rtlCol="0">
            <a:spAutoFit/>
          </a:bodyPr>
          <a:lstStyle/>
          <a:p>
            <a:r>
              <a:rPr kumimoji="1" lang="en-US" altLang="zh-CN" sz="2400" dirty="0">
                <a:latin typeface="Arial Hebrew" pitchFamily="2" charset="-79"/>
                <a:cs typeface="Arial Hebrew" pitchFamily="2" charset="-79"/>
              </a:rPr>
              <a:t>A</a:t>
            </a:r>
            <a:r>
              <a:rPr kumimoji="1" lang="zh-CN" altLang="en-US" sz="2400" dirty="0">
                <a:latin typeface="Arial Hebrew" pitchFamily="2" charset="-79"/>
                <a:cs typeface="Arial Hebrew" pitchFamily="2" charset="-79"/>
              </a:rPr>
              <a:t> </a:t>
            </a:r>
            <a:r>
              <a:rPr kumimoji="1" lang="en-US" altLang="zh-CN" sz="2400" dirty="0">
                <a:latin typeface="Arial Hebrew" pitchFamily="2" charset="-79"/>
                <a:cs typeface="Arial Hebrew" pitchFamily="2" charset="-79"/>
              </a:rPr>
              <a:t>“</a:t>
            </a:r>
            <a:r>
              <a:rPr kumimoji="1" lang="en-US" altLang="zh-CN" sz="2400" dirty="0">
                <a:solidFill>
                  <a:srgbClr val="FF0000"/>
                </a:solidFill>
                <a:latin typeface="Arial Hebrew" pitchFamily="2" charset="-79"/>
                <a:cs typeface="Arial Hebrew" pitchFamily="2" charset="-79"/>
              </a:rPr>
              <a:t>Transfer-Ownership</a:t>
            </a:r>
            <a:r>
              <a:rPr kumimoji="1" lang="en-US" altLang="zh-CN" sz="2400" dirty="0">
                <a:latin typeface="Arial Hebrew" pitchFamily="2" charset="-79"/>
                <a:cs typeface="Arial Hebrew" pitchFamily="2" charset="-79"/>
              </a:rPr>
              <a:t>” event.</a:t>
            </a:r>
            <a:endParaRPr kumimoji="1" lang="zh-CN" altLang="en-US" sz="2400" dirty="0">
              <a:latin typeface="Arial Hebrew" pitchFamily="2" charset="-79"/>
              <a:cs typeface="Arial Hebrew" pitchFamily="2" charset="-79"/>
            </a:endParaRPr>
          </a:p>
        </p:txBody>
      </p:sp>
      <p:pic>
        <p:nvPicPr>
          <p:cNvPr id="8" name="音频 7">
            <a:hlinkClick r:id="" action="ppaction://media"/>
            <a:extLst>
              <a:ext uri="{FF2B5EF4-FFF2-40B4-BE49-F238E27FC236}">
                <a16:creationId xmlns:a16="http://schemas.microsoft.com/office/drawing/2014/main" id="{13FD3934-A01C-264A-94E9-E9F0B43A3B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821798527"/>
      </p:ext>
    </p:extLst>
  </p:cSld>
  <p:clrMapOvr>
    <a:masterClrMapping/>
  </p:clrMapOvr>
  <mc:AlternateContent xmlns:mc="http://schemas.openxmlformats.org/markup-compatibility/2006">
    <mc:Choice xmlns:p14="http://schemas.microsoft.com/office/powerpoint/2010/main" Requires="p14">
      <p:transition spd="slow" p14:dur="2000" advTm="14970"/>
    </mc:Choice>
    <mc:Fallback>
      <p:transition spd="slow" advTm="14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Event</a:t>
            </a:r>
            <a:r>
              <a:rPr lang="zh-CN" altLang="en-US" dirty="0">
                <a:solidFill>
                  <a:srgbClr val="7030A0"/>
                </a:solidFill>
              </a:rPr>
              <a:t> </a:t>
            </a:r>
            <a:r>
              <a:rPr lang="en-US" altLang="zh-CN" dirty="0">
                <a:solidFill>
                  <a:srgbClr val="7030A0"/>
                </a:solidFill>
              </a:rPr>
              <a:t>Argument</a:t>
            </a:r>
            <a:r>
              <a:rPr lang="zh-CN" altLang="en-US" dirty="0">
                <a:solidFill>
                  <a:srgbClr val="7030A0"/>
                </a:solidFill>
              </a:rPr>
              <a:t> </a:t>
            </a:r>
            <a:r>
              <a:rPr lang="en-US" altLang="zh-CN" dirty="0">
                <a:solidFill>
                  <a:srgbClr val="7030A0"/>
                </a:solidFill>
              </a:rPr>
              <a:t>Extraction</a:t>
            </a:r>
            <a:endParaRPr lang="en-US" dirty="0">
              <a:solidFill>
                <a:srgbClr val="7030A0"/>
              </a:solidFill>
            </a:endParaRPr>
          </a:p>
        </p:txBody>
      </p:sp>
      <p:sp>
        <p:nvSpPr>
          <p:cNvPr id="3" name="Content Placeholder 2"/>
          <p:cNvSpPr>
            <a:spLocks noGrp="1"/>
          </p:cNvSpPr>
          <p:nvPr>
            <p:ph idx="1"/>
          </p:nvPr>
        </p:nvSpPr>
        <p:spPr>
          <a:xfrm>
            <a:off x="0" y="3319707"/>
            <a:ext cx="12191999" cy="687630"/>
          </a:xfrm>
        </p:spPr>
        <p:txBody>
          <a:bodyPr>
            <a:normAutofit fontScale="92500"/>
          </a:bodyPr>
          <a:lstStyle/>
          <a:p>
            <a:pPr marL="0" indent="0" algn="ctr">
              <a:buNone/>
            </a:pPr>
            <a:r>
              <a:rPr lang="en-US" altLang="zh-CN" sz="2600" dirty="0">
                <a:highlight>
                  <a:srgbClr val="00FFFF"/>
                </a:highlight>
                <a:latin typeface="Arial Hebrew Scholar" pitchFamily="2" charset="-79"/>
                <a:cs typeface="Arial Hebrew Scholar" pitchFamily="2" charset="-79"/>
              </a:rPr>
              <a:t>Fox</a:t>
            </a:r>
            <a:r>
              <a:rPr lang="en-US" altLang="zh-CN" sz="2600" dirty="0">
                <a:latin typeface="Arial Hebrew Scholar" pitchFamily="2" charset="-79"/>
                <a:cs typeface="Arial Hebrew Scholar" pitchFamily="2" charset="-79"/>
              </a:rPr>
              <a:t>’s stock price rises after the </a:t>
            </a:r>
            <a:r>
              <a:rPr lang="en-US" altLang="zh-CN" sz="2600" dirty="0">
                <a:solidFill>
                  <a:srgbClr val="FF0000"/>
                </a:solidFill>
                <a:latin typeface="Arial Hebrew Scholar" pitchFamily="2" charset="-79"/>
                <a:cs typeface="Arial Hebrew Scholar" pitchFamily="2" charset="-79"/>
              </a:rPr>
              <a:t>acquisition</a:t>
            </a:r>
            <a:r>
              <a:rPr lang="en-US" altLang="zh-CN" sz="2600" dirty="0">
                <a:latin typeface="Arial Hebrew Scholar" pitchFamily="2" charset="-79"/>
                <a:cs typeface="Arial Hebrew Scholar" pitchFamily="2" charset="-79"/>
              </a:rPr>
              <a:t> of its </a:t>
            </a:r>
            <a:r>
              <a:rPr lang="en-US" altLang="zh-CN" sz="2600" dirty="0">
                <a:highlight>
                  <a:srgbClr val="FFFF00"/>
                </a:highlight>
                <a:latin typeface="Arial Hebrew Scholar" pitchFamily="2" charset="-79"/>
                <a:cs typeface="Arial Hebrew Scholar" pitchFamily="2" charset="-79"/>
              </a:rPr>
              <a:t>entertainment businesses </a:t>
            </a:r>
            <a:r>
              <a:rPr lang="en-US" altLang="zh-CN" sz="2600" dirty="0">
                <a:latin typeface="Arial Hebrew Scholar" pitchFamily="2" charset="-79"/>
                <a:cs typeface="Arial Hebrew Scholar" pitchFamily="2" charset="-79"/>
              </a:rPr>
              <a:t>by </a:t>
            </a:r>
            <a:r>
              <a:rPr lang="en-US" altLang="zh-CN" sz="2600" dirty="0">
                <a:highlight>
                  <a:srgbClr val="00FF00"/>
                </a:highlight>
                <a:latin typeface="Arial Hebrew Scholar" pitchFamily="2" charset="-79"/>
                <a:cs typeface="Arial Hebrew Scholar" pitchFamily="2" charset="-79"/>
              </a:rPr>
              <a:t>Disney</a:t>
            </a:r>
            <a:r>
              <a:rPr lang="en-US" altLang="zh-CN" sz="2600" dirty="0">
                <a:latin typeface="Arial Hebrew Scholar" pitchFamily="2" charset="-79"/>
                <a:cs typeface="Arial Hebrew Scholar" pitchFamily="2" charset="-79"/>
              </a:rPr>
              <a:t>.</a:t>
            </a:r>
            <a:endParaRPr lang="en-US" altLang="zh-CN" sz="3200" dirty="0"/>
          </a:p>
          <a:p>
            <a:pPr lvl="1"/>
            <a:endParaRPr lang="en-US" sz="2800" dirty="0"/>
          </a:p>
        </p:txBody>
      </p:sp>
      <p:sp>
        <p:nvSpPr>
          <p:cNvPr id="4" name="下箭头 3">
            <a:extLst>
              <a:ext uri="{FF2B5EF4-FFF2-40B4-BE49-F238E27FC236}">
                <a16:creationId xmlns:a16="http://schemas.microsoft.com/office/drawing/2014/main" id="{AE0EA7FE-E670-D043-A300-57A0977F7CC2}"/>
              </a:ext>
            </a:extLst>
          </p:cNvPr>
          <p:cNvSpPr/>
          <p:nvPr/>
        </p:nvSpPr>
        <p:spPr>
          <a:xfrm flipV="1">
            <a:off x="5086054" y="2362518"/>
            <a:ext cx="441960" cy="957189"/>
          </a:xfrm>
          <a:prstGeom prst="downArrow">
            <a:avLst/>
          </a:prstGeom>
          <a:solidFill>
            <a:schemeClr val="bg1"/>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chemeClr val="bg1"/>
              </a:solidFill>
            </a:endParaRPr>
          </a:p>
        </p:txBody>
      </p:sp>
      <p:sp>
        <p:nvSpPr>
          <p:cNvPr id="5" name="文本框 4">
            <a:extLst>
              <a:ext uri="{FF2B5EF4-FFF2-40B4-BE49-F238E27FC236}">
                <a16:creationId xmlns:a16="http://schemas.microsoft.com/office/drawing/2014/main" id="{B76D2B83-327E-C34A-8ACC-3C2173D5E1B7}"/>
              </a:ext>
            </a:extLst>
          </p:cNvPr>
          <p:cNvSpPr txBox="1"/>
          <p:nvPr/>
        </p:nvSpPr>
        <p:spPr>
          <a:xfrm>
            <a:off x="3504124" y="1910875"/>
            <a:ext cx="4777350" cy="461665"/>
          </a:xfrm>
          <a:prstGeom prst="rect">
            <a:avLst/>
          </a:prstGeom>
          <a:noFill/>
        </p:spPr>
        <p:txBody>
          <a:bodyPr wrap="square" rtlCol="0">
            <a:spAutoFit/>
          </a:bodyPr>
          <a:lstStyle/>
          <a:p>
            <a:r>
              <a:rPr kumimoji="1" lang="en-US" altLang="zh-CN" sz="2400" dirty="0">
                <a:latin typeface="Arial Hebrew" pitchFamily="2" charset="-79"/>
                <a:cs typeface="Arial Hebrew" pitchFamily="2" charset="-79"/>
              </a:rPr>
              <a:t>A</a:t>
            </a:r>
            <a:r>
              <a:rPr kumimoji="1" lang="zh-CN" altLang="en-US" sz="2400" dirty="0">
                <a:latin typeface="Arial Hebrew" pitchFamily="2" charset="-79"/>
                <a:cs typeface="Arial Hebrew" pitchFamily="2" charset="-79"/>
              </a:rPr>
              <a:t> </a:t>
            </a:r>
            <a:r>
              <a:rPr kumimoji="1" lang="en-US" altLang="zh-CN" sz="2400" dirty="0">
                <a:latin typeface="Arial Hebrew" pitchFamily="2" charset="-79"/>
                <a:cs typeface="Arial Hebrew" pitchFamily="2" charset="-79"/>
              </a:rPr>
              <a:t>“</a:t>
            </a:r>
            <a:r>
              <a:rPr kumimoji="1" lang="en-US" altLang="zh-CN" sz="2400" dirty="0">
                <a:solidFill>
                  <a:srgbClr val="FF0000"/>
                </a:solidFill>
                <a:latin typeface="Arial Hebrew" pitchFamily="2" charset="-79"/>
                <a:cs typeface="Arial Hebrew" pitchFamily="2" charset="-79"/>
              </a:rPr>
              <a:t>Transfer-Ownership</a:t>
            </a:r>
            <a:r>
              <a:rPr kumimoji="1" lang="en-US" altLang="zh-CN" sz="2400" dirty="0">
                <a:latin typeface="Arial Hebrew" pitchFamily="2" charset="-79"/>
                <a:cs typeface="Arial Hebrew" pitchFamily="2" charset="-79"/>
              </a:rPr>
              <a:t>” event.</a:t>
            </a:r>
            <a:endParaRPr kumimoji="1" lang="zh-CN" altLang="en-US" sz="2400" dirty="0">
              <a:latin typeface="Arial Hebrew" pitchFamily="2" charset="-79"/>
              <a:cs typeface="Arial Hebrew" pitchFamily="2" charset="-79"/>
            </a:endParaRPr>
          </a:p>
        </p:txBody>
      </p:sp>
      <p:sp>
        <p:nvSpPr>
          <p:cNvPr id="6" name="下箭头 5">
            <a:extLst>
              <a:ext uri="{FF2B5EF4-FFF2-40B4-BE49-F238E27FC236}">
                <a16:creationId xmlns:a16="http://schemas.microsoft.com/office/drawing/2014/main" id="{CC990EFD-F522-D84E-BE9E-D9D0CC0CF9CE}"/>
              </a:ext>
            </a:extLst>
          </p:cNvPr>
          <p:cNvSpPr/>
          <p:nvPr/>
        </p:nvSpPr>
        <p:spPr>
          <a:xfrm>
            <a:off x="471069" y="3792218"/>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7" name="下箭头 6">
            <a:extLst>
              <a:ext uri="{FF2B5EF4-FFF2-40B4-BE49-F238E27FC236}">
                <a16:creationId xmlns:a16="http://schemas.microsoft.com/office/drawing/2014/main" id="{6A746E6F-290C-B747-A47F-F8B9C970ABB1}"/>
              </a:ext>
            </a:extLst>
          </p:cNvPr>
          <p:cNvSpPr/>
          <p:nvPr/>
        </p:nvSpPr>
        <p:spPr>
          <a:xfrm>
            <a:off x="7586977" y="3792218"/>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9" name="下箭头 8">
            <a:extLst>
              <a:ext uri="{FF2B5EF4-FFF2-40B4-BE49-F238E27FC236}">
                <a16:creationId xmlns:a16="http://schemas.microsoft.com/office/drawing/2014/main" id="{5A00F448-B344-A249-8D0D-1D6E87D45A31}"/>
              </a:ext>
            </a:extLst>
          </p:cNvPr>
          <p:cNvSpPr/>
          <p:nvPr/>
        </p:nvSpPr>
        <p:spPr>
          <a:xfrm>
            <a:off x="10937823" y="3792218"/>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11" name="圆角矩形 10">
            <a:extLst>
              <a:ext uri="{FF2B5EF4-FFF2-40B4-BE49-F238E27FC236}">
                <a16:creationId xmlns:a16="http://schemas.microsoft.com/office/drawing/2014/main" id="{26191A0C-4341-8E4F-AF9D-ED9CB7D923B8}"/>
              </a:ext>
            </a:extLst>
          </p:cNvPr>
          <p:cNvSpPr/>
          <p:nvPr/>
        </p:nvSpPr>
        <p:spPr>
          <a:xfrm>
            <a:off x="270018" y="4561588"/>
            <a:ext cx="844062" cy="390769"/>
          </a:xfrm>
          <a:prstGeom prst="roundRect">
            <a:avLst/>
          </a:prstGeom>
          <a:solidFill>
            <a:srgbClr val="00B0F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Seller</a:t>
            </a:r>
            <a:endParaRPr kumimoji="1" lang="zh-CN" altLang="en-US" dirty="0">
              <a:solidFill>
                <a:schemeClr val="tx1"/>
              </a:solidFill>
              <a:latin typeface="Arial Hebrew" pitchFamily="2" charset="-79"/>
              <a:cs typeface="Arial Hebrew" pitchFamily="2" charset="-79"/>
            </a:endParaRPr>
          </a:p>
        </p:txBody>
      </p:sp>
      <p:sp>
        <p:nvSpPr>
          <p:cNvPr id="12" name="圆角矩形 11">
            <a:extLst>
              <a:ext uri="{FF2B5EF4-FFF2-40B4-BE49-F238E27FC236}">
                <a16:creationId xmlns:a16="http://schemas.microsoft.com/office/drawing/2014/main" id="{71982A9F-D788-1547-B52D-96174F31A1B0}"/>
              </a:ext>
            </a:extLst>
          </p:cNvPr>
          <p:cNvSpPr/>
          <p:nvPr/>
        </p:nvSpPr>
        <p:spPr>
          <a:xfrm>
            <a:off x="7245443" y="4561588"/>
            <a:ext cx="1125028" cy="390769"/>
          </a:xfrm>
          <a:prstGeom prst="roundRect">
            <a:avLst/>
          </a:prstGeom>
          <a:solidFill>
            <a:srgbClr val="FFFF0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Artifact</a:t>
            </a:r>
            <a:endParaRPr kumimoji="1" lang="zh-CN" altLang="en-US" dirty="0">
              <a:solidFill>
                <a:schemeClr val="tx1"/>
              </a:solidFill>
              <a:latin typeface="Arial Hebrew" pitchFamily="2" charset="-79"/>
              <a:cs typeface="Arial Hebrew" pitchFamily="2" charset="-79"/>
            </a:endParaRPr>
          </a:p>
        </p:txBody>
      </p:sp>
      <p:sp>
        <p:nvSpPr>
          <p:cNvPr id="13" name="圆角矩形 12">
            <a:extLst>
              <a:ext uri="{FF2B5EF4-FFF2-40B4-BE49-F238E27FC236}">
                <a16:creationId xmlns:a16="http://schemas.microsoft.com/office/drawing/2014/main" id="{BF8AABBB-4C0C-F640-9CD5-7500E102286A}"/>
              </a:ext>
            </a:extLst>
          </p:cNvPr>
          <p:cNvSpPr/>
          <p:nvPr/>
        </p:nvSpPr>
        <p:spPr>
          <a:xfrm>
            <a:off x="10596289" y="4561587"/>
            <a:ext cx="1125028" cy="390769"/>
          </a:xfrm>
          <a:prstGeom prst="roundRect">
            <a:avLst/>
          </a:prstGeom>
          <a:solidFill>
            <a:srgbClr val="00B05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Buyer</a:t>
            </a:r>
            <a:endParaRPr kumimoji="1" lang="zh-CN" altLang="en-US" dirty="0">
              <a:solidFill>
                <a:schemeClr val="tx1"/>
              </a:solidFill>
              <a:latin typeface="Arial Hebrew" pitchFamily="2" charset="-79"/>
              <a:cs typeface="Arial Hebrew" pitchFamily="2" charset="-79"/>
            </a:endParaRPr>
          </a:p>
        </p:txBody>
      </p:sp>
      <p:pic>
        <p:nvPicPr>
          <p:cNvPr id="14" name="音频 13">
            <a:hlinkClick r:id="" action="ppaction://media"/>
            <a:extLst>
              <a:ext uri="{FF2B5EF4-FFF2-40B4-BE49-F238E27FC236}">
                <a16:creationId xmlns:a16="http://schemas.microsoft.com/office/drawing/2014/main" id="{6276456C-CB36-6A42-8713-B89EB70097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56565416"/>
      </p:ext>
    </p:extLst>
  </p:cSld>
  <p:clrMapOvr>
    <a:masterClrMapping/>
  </p:clrMapOvr>
  <mc:AlternateContent xmlns:mc="http://schemas.openxmlformats.org/markup-compatibility/2006">
    <mc:Choice xmlns:p14="http://schemas.microsoft.com/office/powerpoint/2010/main" Requires="p14">
      <p:transition spd="slow" p14:dur="2000" advTm="14337"/>
    </mc:Choice>
    <mc:Fallback>
      <p:transition spd="slow" advTm="143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Motivation</a:t>
            </a:r>
          </a:p>
        </p:txBody>
      </p:sp>
      <p:sp>
        <p:nvSpPr>
          <p:cNvPr id="8" name="内容占位符 7">
            <a:extLst>
              <a:ext uri="{FF2B5EF4-FFF2-40B4-BE49-F238E27FC236}">
                <a16:creationId xmlns:a16="http://schemas.microsoft.com/office/drawing/2014/main" id="{A1C611EF-F960-3345-8B7E-E32084326A2C}"/>
              </a:ext>
            </a:extLst>
          </p:cNvPr>
          <p:cNvSpPr>
            <a:spLocks noGrp="1"/>
          </p:cNvSpPr>
          <p:nvPr>
            <p:ph idx="1"/>
          </p:nvPr>
        </p:nvSpPr>
        <p:spPr/>
        <p:txBody>
          <a:bodyPr/>
          <a:lstStyle/>
          <a:p>
            <a:r>
              <a:rPr lang="en-US" altLang="zh-CN" dirty="0"/>
              <a:t>Independently</a:t>
            </a:r>
            <a:endParaRPr lang="zh-CN" altLang="en-US" dirty="0"/>
          </a:p>
        </p:txBody>
      </p:sp>
      <p:sp>
        <p:nvSpPr>
          <p:cNvPr id="4" name="Content Placeholder 2">
            <a:extLst>
              <a:ext uri="{FF2B5EF4-FFF2-40B4-BE49-F238E27FC236}">
                <a16:creationId xmlns:a16="http://schemas.microsoft.com/office/drawing/2014/main" id="{FFFBEB66-32FA-534B-80D8-8A80CB22C5EB}"/>
              </a:ext>
            </a:extLst>
          </p:cNvPr>
          <p:cNvSpPr txBox="1">
            <a:spLocks/>
          </p:cNvSpPr>
          <p:nvPr/>
        </p:nvSpPr>
        <p:spPr>
          <a:xfrm>
            <a:off x="1" y="3460378"/>
            <a:ext cx="12191999" cy="68763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ltLang="zh-CN" sz="2600" dirty="0">
                <a:highlight>
                  <a:srgbClr val="00FFFF"/>
                </a:highlight>
                <a:latin typeface="Arial Hebrew Scholar" pitchFamily="2" charset="-79"/>
                <a:cs typeface="Arial Hebrew Scholar" pitchFamily="2" charset="-79"/>
              </a:rPr>
              <a:t>Fox</a:t>
            </a:r>
            <a:r>
              <a:rPr lang="en-US" altLang="zh-CN" sz="2600" dirty="0">
                <a:latin typeface="Arial Hebrew Scholar" pitchFamily="2" charset="-79"/>
                <a:cs typeface="Arial Hebrew Scholar" pitchFamily="2" charset="-79"/>
              </a:rPr>
              <a:t>’s stock price rises after the </a:t>
            </a:r>
            <a:r>
              <a:rPr lang="en-US" altLang="zh-CN" sz="2600" dirty="0">
                <a:solidFill>
                  <a:srgbClr val="FF0000"/>
                </a:solidFill>
                <a:latin typeface="Arial Hebrew Scholar" pitchFamily="2" charset="-79"/>
                <a:cs typeface="Arial Hebrew Scholar" pitchFamily="2" charset="-79"/>
              </a:rPr>
              <a:t>acquisition</a:t>
            </a:r>
            <a:r>
              <a:rPr lang="en-US" altLang="zh-CN" sz="2600" dirty="0">
                <a:latin typeface="Arial Hebrew Scholar" pitchFamily="2" charset="-79"/>
                <a:cs typeface="Arial Hebrew Scholar" pitchFamily="2" charset="-79"/>
              </a:rPr>
              <a:t> of its </a:t>
            </a:r>
            <a:r>
              <a:rPr lang="en-US" altLang="zh-CN" sz="2600" dirty="0">
                <a:highlight>
                  <a:srgbClr val="FFFF00"/>
                </a:highlight>
                <a:latin typeface="Arial Hebrew Scholar" pitchFamily="2" charset="-79"/>
                <a:cs typeface="Arial Hebrew Scholar" pitchFamily="2" charset="-79"/>
              </a:rPr>
              <a:t>entertainment businesses </a:t>
            </a:r>
            <a:r>
              <a:rPr lang="en-US" altLang="zh-CN" sz="2600" dirty="0">
                <a:latin typeface="Arial Hebrew Scholar" pitchFamily="2" charset="-79"/>
                <a:cs typeface="Arial Hebrew Scholar" pitchFamily="2" charset="-79"/>
              </a:rPr>
              <a:t>by </a:t>
            </a:r>
            <a:r>
              <a:rPr lang="en-US" altLang="zh-CN" sz="2600" dirty="0">
                <a:highlight>
                  <a:srgbClr val="00FF00"/>
                </a:highlight>
                <a:latin typeface="Arial Hebrew Scholar" pitchFamily="2" charset="-79"/>
                <a:cs typeface="Arial Hebrew Scholar" pitchFamily="2" charset="-79"/>
              </a:rPr>
              <a:t>Disney</a:t>
            </a:r>
            <a:r>
              <a:rPr lang="en-US" altLang="zh-CN" sz="2600" dirty="0">
                <a:latin typeface="Arial Hebrew Scholar" pitchFamily="2" charset="-79"/>
                <a:cs typeface="Arial Hebrew Scholar" pitchFamily="2" charset="-79"/>
              </a:rPr>
              <a:t>.</a:t>
            </a:r>
            <a:endParaRPr lang="en-US" altLang="zh-CN" sz="3200" dirty="0"/>
          </a:p>
          <a:p>
            <a:pPr lvl="1"/>
            <a:endParaRPr lang="en-US" sz="2800" dirty="0"/>
          </a:p>
        </p:txBody>
      </p:sp>
      <p:sp>
        <p:nvSpPr>
          <p:cNvPr id="5" name="下箭头 4">
            <a:extLst>
              <a:ext uri="{FF2B5EF4-FFF2-40B4-BE49-F238E27FC236}">
                <a16:creationId xmlns:a16="http://schemas.microsoft.com/office/drawing/2014/main" id="{5C324506-7A3A-ED49-8CEB-C2105EE9D448}"/>
              </a:ext>
            </a:extLst>
          </p:cNvPr>
          <p:cNvSpPr/>
          <p:nvPr/>
        </p:nvSpPr>
        <p:spPr>
          <a:xfrm>
            <a:off x="471070" y="3932889"/>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6" name="下箭头 5">
            <a:extLst>
              <a:ext uri="{FF2B5EF4-FFF2-40B4-BE49-F238E27FC236}">
                <a16:creationId xmlns:a16="http://schemas.microsoft.com/office/drawing/2014/main" id="{21BC6DBD-5680-0C40-9B24-F0D11BFE2857}"/>
              </a:ext>
            </a:extLst>
          </p:cNvPr>
          <p:cNvSpPr/>
          <p:nvPr/>
        </p:nvSpPr>
        <p:spPr>
          <a:xfrm>
            <a:off x="7586978" y="3932889"/>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7" name="下箭头 6">
            <a:extLst>
              <a:ext uri="{FF2B5EF4-FFF2-40B4-BE49-F238E27FC236}">
                <a16:creationId xmlns:a16="http://schemas.microsoft.com/office/drawing/2014/main" id="{C64FE6AF-125B-3943-89EF-46478D551AE7}"/>
              </a:ext>
            </a:extLst>
          </p:cNvPr>
          <p:cNvSpPr/>
          <p:nvPr/>
        </p:nvSpPr>
        <p:spPr>
          <a:xfrm>
            <a:off x="10937824" y="3932889"/>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9" name="圆角矩形 8">
            <a:extLst>
              <a:ext uri="{FF2B5EF4-FFF2-40B4-BE49-F238E27FC236}">
                <a16:creationId xmlns:a16="http://schemas.microsoft.com/office/drawing/2014/main" id="{0E3BC8C9-D81B-1D44-8F69-29EBE5616BCD}"/>
              </a:ext>
            </a:extLst>
          </p:cNvPr>
          <p:cNvSpPr/>
          <p:nvPr/>
        </p:nvSpPr>
        <p:spPr>
          <a:xfrm>
            <a:off x="270019" y="4702259"/>
            <a:ext cx="844062" cy="390769"/>
          </a:xfrm>
          <a:prstGeom prst="roundRect">
            <a:avLst/>
          </a:prstGeom>
          <a:solidFill>
            <a:srgbClr val="00B0F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Seller</a:t>
            </a:r>
            <a:endParaRPr kumimoji="1" lang="zh-CN" altLang="en-US" dirty="0">
              <a:solidFill>
                <a:schemeClr val="tx1"/>
              </a:solidFill>
              <a:latin typeface="Arial Hebrew" pitchFamily="2" charset="-79"/>
              <a:cs typeface="Arial Hebrew" pitchFamily="2" charset="-79"/>
            </a:endParaRPr>
          </a:p>
        </p:txBody>
      </p:sp>
      <p:sp>
        <p:nvSpPr>
          <p:cNvPr id="10" name="圆角矩形 9">
            <a:extLst>
              <a:ext uri="{FF2B5EF4-FFF2-40B4-BE49-F238E27FC236}">
                <a16:creationId xmlns:a16="http://schemas.microsoft.com/office/drawing/2014/main" id="{CA28CF82-3E4B-3B46-A044-BF9AA33040A5}"/>
              </a:ext>
            </a:extLst>
          </p:cNvPr>
          <p:cNvSpPr/>
          <p:nvPr/>
        </p:nvSpPr>
        <p:spPr>
          <a:xfrm>
            <a:off x="7245444" y="4702259"/>
            <a:ext cx="1125028" cy="390769"/>
          </a:xfrm>
          <a:prstGeom prst="roundRect">
            <a:avLst/>
          </a:prstGeom>
          <a:solidFill>
            <a:srgbClr val="FFFF0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Artifact</a:t>
            </a:r>
            <a:endParaRPr kumimoji="1" lang="zh-CN" altLang="en-US" dirty="0">
              <a:solidFill>
                <a:schemeClr val="tx1"/>
              </a:solidFill>
              <a:latin typeface="Arial Hebrew" pitchFamily="2" charset="-79"/>
              <a:cs typeface="Arial Hebrew" pitchFamily="2" charset="-79"/>
            </a:endParaRPr>
          </a:p>
        </p:txBody>
      </p:sp>
      <p:sp>
        <p:nvSpPr>
          <p:cNvPr id="11" name="圆角矩形 10">
            <a:extLst>
              <a:ext uri="{FF2B5EF4-FFF2-40B4-BE49-F238E27FC236}">
                <a16:creationId xmlns:a16="http://schemas.microsoft.com/office/drawing/2014/main" id="{305A977D-D05D-B045-B9A1-60DC6FECB9E1}"/>
              </a:ext>
            </a:extLst>
          </p:cNvPr>
          <p:cNvSpPr/>
          <p:nvPr/>
        </p:nvSpPr>
        <p:spPr>
          <a:xfrm>
            <a:off x="10596290" y="4702258"/>
            <a:ext cx="1125028" cy="390769"/>
          </a:xfrm>
          <a:prstGeom prst="roundRect">
            <a:avLst/>
          </a:prstGeom>
          <a:solidFill>
            <a:srgbClr val="00B05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Buyer</a:t>
            </a:r>
            <a:endParaRPr kumimoji="1" lang="zh-CN" altLang="en-US" dirty="0">
              <a:solidFill>
                <a:schemeClr val="tx1"/>
              </a:solidFill>
              <a:latin typeface="Arial Hebrew" pitchFamily="2" charset="-79"/>
              <a:cs typeface="Arial Hebrew" pitchFamily="2" charset="-79"/>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41E6D1F5-E209-E645-BF54-C75AA065B6CE}"/>
                  </a:ext>
                </a:extLst>
              </p:cNvPr>
              <p:cNvSpPr txBox="1"/>
              <p:nvPr/>
            </p:nvSpPr>
            <p:spPr>
              <a:xfrm>
                <a:off x="-27063" y="5428238"/>
                <a:ext cx="136339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𝑃</m:t>
                      </m:r>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1</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𝑜</m:t>
                      </m:r>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3" name="文本框 2">
                <a:extLst>
                  <a:ext uri="{FF2B5EF4-FFF2-40B4-BE49-F238E27FC236}">
                    <a16:creationId xmlns:a16="http://schemas.microsoft.com/office/drawing/2014/main" id="{41E6D1F5-E209-E645-BF54-C75AA065B6CE}"/>
                  </a:ext>
                </a:extLst>
              </p:cNvPr>
              <p:cNvSpPr txBox="1">
                <a:spLocks noRot="1" noChangeAspect="1" noMove="1" noResize="1" noEditPoints="1" noAdjustHandles="1" noChangeArrowheads="1" noChangeShapeType="1" noTextEdit="1"/>
              </p:cNvSpPr>
              <p:nvPr/>
            </p:nvSpPr>
            <p:spPr>
              <a:xfrm>
                <a:off x="-27063" y="5428238"/>
                <a:ext cx="1363396" cy="369332"/>
              </a:xfrm>
              <a:prstGeom prst="rect">
                <a:avLst/>
              </a:prstGeom>
              <a:blipFill>
                <a:blip r:embed="rId6"/>
                <a:stretch>
                  <a:fillRect b="-1333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CE06987D-9CEB-9B45-A76B-C0F4F803795C}"/>
                  </a:ext>
                </a:extLst>
              </p:cNvPr>
              <p:cNvSpPr txBox="1"/>
              <p:nvPr/>
            </p:nvSpPr>
            <p:spPr>
              <a:xfrm>
                <a:off x="7126260" y="5428238"/>
                <a:ext cx="136339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𝑃</m:t>
                      </m:r>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2</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𝑜</m:t>
                      </m:r>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12" name="文本框 11">
                <a:extLst>
                  <a:ext uri="{FF2B5EF4-FFF2-40B4-BE49-F238E27FC236}">
                    <a16:creationId xmlns:a16="http://schemas.microsoft.com/office/drawing/2014/main" id="{CE06987D-9CEB-9B45-A76B-C0F4F803795C}"/>
                  </a:ext>
                </a:extLst>
              </p:cNvPr>
              <p:cNvSpPr txBox="1">
                <a:spLocks noRot="1" noChangeAspect="1" noMove="1" noResize="1" noEditPoints="1" noAdjustHandles="1" noChangeArrowheads="1" noChangeShapeType="1" noTextEdit="1"/>
              </p:cNvSpPr>
              <p:nvPr/>
            </p:nvSpPr>
            <p:spPr>
              <a:xfrm>
                <a:off x="7126260" y="5428238"/>
                <a:ext cx="1363396" cy="369332"/>
              </a:xfrm>
              <a:prstGeom prst="rect">
                <a:avLst/>
              </a:prstGeom>
              <a:blipFill>
                <a:blip r:embed="rId7"/>
                <a:stretch>
                  <a:fillRect b="-1333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BD171876-3353-6944-BAAE-9ECB44797872}"/>
                  </a:ext>
                </a:extLst>
              </p:cNvPr>
              <p:cNvSpPr txBox="1"/>
              <p:nvPr/>
            </p:nvSpPr>
            <p:spPr>
              <a:xfrm>
                <a:off x="10477106" y="5428238"/>
                <a:ext cx="136339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𝑃</m:t>
                      </m:r>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3</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𝑜</m:t>
                      </m:r>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13" name="文本框 12">
                <a:extLst>
                  <a:ext uri="{FF2B5EF4-FFF2-40B4-BE49-F238E27FC236}">
                    <a16:creationId xmlns:a16="http://schemas.microsoft.com/office/drawing/2014/main" id="{BD171876-3353-6944-BAAE-9ECB44797872}"/>
                  </a:ext>
                </a:extLst>
              </p:cNvPr>
              <p:cNvSpPr txBox="1">
                <a:spLocks noRot="1" noChangeAspect="1" noMove="1" noResize="1" noEditPoints="1" noAdjustHandles="1" noChangeArrowheads="1" noChangeShapeType="1" noTextEdit="1"/>
              </p:cNvSpPr>
              <p:nvPr/>
            </p:nvSpPr>
            <p:spPr>
              <a:xfrm>
                <a:off x="10477106" y="5428238"/>
                <a:ext cx="1363396" cy="369332"/>
              </a:xfrm>
              <a:prstGeom prst="rect">
                <a:avLst/>
              </a:prstGeom>
              <a:blipFill>
                <a:blip r:embed="rId8"/>
                <a:stretch>
                  <a:fillRect b="-13333"/>
                </a:stretch>
              </a:blipFill>
            </p:spPr>
            <p:txBody>
              <a:bodyPr/>
              <a:lstStyle/>
              <a:p>
                <a:r>
                  <a:rPr lang="zh-CN" altLang="en-US">
                    <a:noFill/>
                  </a:rPr>
                  <a:t> </a:t>
                </a:r>
              </a:p>
            </p:txBody>
          </p:sp>
        </mc:Fallback>
      </mc:AlternateContent>
      <p:pic>
        <p:nvPicPr>
          <p:cNvPr id="15" name="音频 14">
            <a:hlinkClick r:id="" action="ppaction://media"/>
            <a:extLst>
              <a:ext uri="{FF2B5EF4-FFF2-40B4-BE49-F238E27FC236}">
                <a16:creationId xmlns:a16="http://schemas.microsoft.com/office/drawing/2014/main" id="{ADBE78EF-34F7-514C-A559-67309CC6B16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1049189328"/>
      </p:ext>
    </p:extLst>
  </p:cSld>
  <p:clrMapOvr>
    <a:masterClrMapping/>
  </p:clrMapOvr>
  <mc:AlternateContent xmlns:mc="http://schemas.openxmlformats.org/markup-compatibility/2006">
    <mc:Choice xmlns:p14="http://schemas.microsoft.com/office/powerpoint/2010/main" Requires="p14">
      <p:transition spd="slow" p14:dur="2000" advTm="37321"/>
    </mc:Choice>
    <mc:Fallback>
      <p:transition spd="slow" advTm="373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15"/>
                </p:tgtEl>
              </p:cMediaNode>
            </p:audio>
          </p:childTnLst>
        </p:cTn>
      </p:par>
    </p:tnLst>
    <p:bldLst>
      <p:bldP spid="5" grpId="0" animBg="1"/>
      <p:bldP spid="6" grpId="0" animBg="1"/>
      <p:bldP spid="7" grpId="0" animBg="1"/>
      <p:bldP spid="9" grpId="0" animBg="1"/>
      <p:bldP spid="10" grpId="0" animBg="1"/>
      <p:bldP spid="11" grpId="0" animBg="1"/>
      <p:bldP spid="3" grpId="0"/>
      <p:bldP spid="12"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Motivation</a:t>
            </a:r>
          </a:p>
        </p:txBody>
      </p:sp>
      <p:sp>
        <p:nvSpPr>
          <p:cNvPr id="8" name="内容占位符 7">
            <a:extLst>
              <a:ext uri="{FF2B5EF4-FFF2-40B4-BE49-F238E27FC236}">
                <a16:creationId xmlns:a16="http://schemas.microsoft.com/office/drawing/2014/main" id="{A1C611EF-F960-3345-8B7E-E32084326A2C}"/>
              </a:ext>
            </a:extLst>
          </p:cNvPr>
          <p:cNvSpPr>
            <a:spLocks noGrp="1"/>
          </p:cNvSpPr>
          <p:nvPr>
            <p:ph idx="1"/>
          </p:nvPr>
        </p:nvSpPr>
        <p:spPr/>
        <p:txBody>
          <a:bodyPr/>
          <a:lstStyle/>
          <a:p>
            <a:r>
              <a:rPr lang="en-US" altLang="zh-CN" dirty="0"/>
              <a:t>Sequentially</a:t>
            </a:r>
            <a:endParaRPr lang="zh-CN" altLang="en-US" dirty="0"/>
          </a:p>
        </p:txBody>
      </p:sp>
      <p:sp>
        <p:nvSpPr>
          <p:cNvPr id="4" name="Content Placeholder 2">
            <a:extLst>
              <a:ext uri="{FF2B5EF4-FFF2-40B4-BE49-F238E27FC236}">
                <a16:creationId xmlns:a16="http://schemas.microsoft.com/office/drawing/2014/main" id="{FFFBEB66-32FA-534B-80D8-8A80CB22C5EB}"/>
              </a:ext>
            </a:extLst>
          </p:cNvPr>
          <p:cNvSpPr txBox="1">
            <a:spLocks/>
          </p:cNvSpPr>
          <p:nvPr/>
        </p:nvSpPr>
        <p:spPr>
          <a:xfrm>
            <a:off x="1" y="3460378"/>
            <a:ext cx="12191999" cy="68763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ltLang="zh-CN" sz="2600" dirty="0">
                <a:highlight>
                  <a:srgbClr val="00FFFF"/>
                </a:highlight>
                <a:latin typeface="Arial Hebrew Scholar" pitchFamily="2" charset="-79"/>
                <a:cs typeface="Arial Hebrew Scholar" pitchFamily="2" charset="-79"/>
              </a:rPr>
              <a:t>Fox</a:t>
            </a:r>
            <a:r>
              <a:rPr lang="en-US" altLang="zh-CN" sz="2600" dirty="0">
                <a:latin typeface="Arial Hebrew Scholar" pitchFamily="2" charset="-79"/>
                <a:cs typeface="Arial Hebrew Scholar" pitchFamily="2" charset="-79"/>
              </a:rPr>
              <a:t>’s stock price rises after the </a:t>
            </a:r>
            <a:r>
              <a:rPr lang="en-US" altLang="zh-CN" sz="2600" dirty="0">
                <a:solidFill>
                  <a:srgbClr val="FF0000"/>
                </a:solidFill>
                <a:latin typeface="Arial Hebrew Scholar" pitchFamily="2" charset="-79"/>
                <a:cs typeface="Arial Hebrew Scholar" pitchFamily="2" charset="-79"/>
              </a:rPr>
              <a:t>acquisition</a:t>
            </a:r>
            <a:r>
              <a:rPr lang="en-US" altLang="zh-CN" sz="2600" dirty="0">
                <a:latin typeface="Arial Hebrew Scholar" pitchFamily="2" charset="-79"/>
                <a:cs typeface="Arial Hebrew Scholar" pitchFamily="2" charset="-79"/>
              </a:rPr>
              <a:t> of its </a:t>
            </a:r>
            <a:r>
              <a:rPr lang="en-US" altLang="zh-CN" sz="2600" dirty="0">
                <a:highlight>
                  <a:srgbClr val="FFFF00"/>
                </a:highlight>
                <a:latin typeface="Arial Hebrew Scholar" pitchFamily="2" charset="-79"/>
                <a:cs typeface="Arial Hebrew Scholar" pitchFamily="2" charset="-79"/>
              </a:rPr>
              <a:t>entertainment businesses </a:t>
            </a:r>
            <a:r>
              <a:rPr lang="en-US" altLang="zh-CN" sz="2600" dirty="0">
                <a:latin typeface="Arial Hebrew Scholar" pitchFamily="2" charset="-79"/>
                <a:cs typeface="Arial Hebrew Scholar" pitchFamily="2" charset="-79"/>
              </a:rPr>
              <a:t>by </a:t>
            </a:r>
            <a:r>
              <a:rPr lang="en-US" altLang="zh-CN" sz="2600" dirty="0">
                <a:highlight>
                  <a:srgbClr val="00FF00"/>
                </a:highlight>
                <a:latin typeface="Arial Hebrew Scholar" pitchFamily="2" charset="-79"/>
                <a:cs typeface="Arial Hebrew Scholar" pitchFamily="2" charset="-79"/>
              </a:rPr>
              <a:t>Disney</a:t>
            </a:r>
            <a:r>
              <a:rPr lang="en-US" altLang="zh-CN" sz="2600" dirty="0">
                <a:latin typeface="Arial Hebrew Scholar" pitchFamily="2" charset="-79"/>
                <a:cs typeface="Arial Hebrew Scholar" pitchFamily="2" charset="-79"/>
              </a:rPr>
              <a:t>.</a:t>
            </a:r>
            <a:endParaRPr lang="en-US" altLang="zh-CN" sz="3200" dirty="0"/>
          </a:p>
          <a:p>
            <a:pPr lvl="1"/>
            <a:endParaRPr lang="en-US" sz="2800" dirty="0"/>
          </a:p>
        </p:txBody>
      </p:sp>
      <p:sp>
        <p:nvSpPr>
          <p:cNvPr id="5" name="下箭头 4">
            <a:extLst>
              <a:ext uri="{FF2B5EF4-FFF2-40B4-BE49-F238E27FC236}">
                <a16:creationId xmlns:a16="http://schemas.microsoft.com/office/drawing/2014/main" id="{5C324506-7A3A-ED49-8CEB-C2105EE9D448}"/>
              </a:ext>
            </a:extLst>
          </p:cNvPr>
          <p:cNvSpPr/>
          <p:nvPr/>
        </p:nvSpPr>
        <p:spPr>
          <a:xfrm>
            <a:off x="471070" y="3932889"/>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6" name="下箭头 5">
            <a:extLst>
              <a:ext uri="{FF2B5EF4-FFF2-40B4-BE49-F238E27FC236}">
                <a16:creationId xmlns:a16="http://schemas.microsoft.com/office/drawing/2014/main" id="{21BC6DBD-5680-0C40-9B24-F0D11BFE2857}"/>
              </a:ext>
            </a:extLst>
          </p:cNvPr>
          <p:cNvSpPr/>
          <p:nvPr/>
        </p:nvSpPr>
        <p:spPr>
          <a:xfrm>
            <a:off x="7586978" y="3932889"/>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7" name="下箭头 6">
            <a:extLst>
              <a:ext uri="{FF2B5EF4-FFF2-40B4-BE49-F238E27FC236}">
                <a16:creationId xmlns:a16="http://schemas.microsoft.com/office/drawing/2014/main" id="{C64FE6AF-125B-3943-89EF-46478D551AE7}"/>
              </a:ext>
            </a:extLst>
          </p:cNvPr>
          <p:cNvSpPr/>
          <p:nvPr/>
        </p:nvSpPr>
        <p:spPr>
          <a:xfrm>
            <a:off x="10937824" y="3932889"/>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9" name="圆角矩形 8">
            <a:extLst>
              <a:ext uri="{FF2B5EF4-FFF2-40B4-BE49-F238E27FC236}">
                <a16:creationId xmlns:a16="http://schemas.microsoft.com/office/drawing/2014/main" id="{0E3BC8C9-D81B-1D44-8F69-29EBE5616BCD}"/>
              </a:ext>
            </a:extLst>
          </p:cNvPr>
          <p:cNvSpPr/>
          <p:nvPr/>
        </p:nvSpPr>
        <p:spPr>
          <a:xfrm>
            <a:off x="270019" y="4702259"/>
            <a:ext cx="844062" cy="390769"/>
          </a:xfrm>
          <a:prstGeom prst="roundRect">
            <a:avLst/>
          </a:prstGeom>
          <a:solidFill>
            <a:srgbClr val="00B0F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Seller</a:t>
            </a:r>
            <a:endParaRPr kumimoji="1" lang="zh-CN" altLang="en-US" dirty="0">
              <a:solidFill>
                <a:schemeClr val="tx1"/>
              </a:solidFill>
              <a:latin typeface="Arial Hebrew" pitchFamily="2" charset="-79"/>
              <a:cs typeface="Arial Hebrew" pitchFamily="2" charset="-79"/>
            </a:endParaRPr>
          </a:p>
        </p:txBody>
      </p:sp>
      <p:sp>
        <p:nvSpPr>
          <p:cNvPr id="10" name="圆角矩形 9">
            <a:extLst>
              <a:ext uri="{FF2B5EF4-FFF2-40B4-BE49-F238E27FC236}">
                <a16:creationId xmlns:a16="http://schemas.microsoft.com/office/drawing/2014/main" id="{CA28CF82-3E4B-3B46-A044-BF9AA33040A5}"/>
              </a:ext>
            </a:extLst>
          </p:cNvPr>
          <p:cNvSpPr/>
          <p:nvPr/>
        </p:nvSpPr>
        <p:spPr>
          <a:xfrm>
            <a:off x="7245444" y="4702259"/>
            <a:ext cx="1125028" cy="390769"/>
          </a:xfrm>
          <a:prstGeom prst="roundRect">
            <a:avLst/>
          </a:prstGeom>
          <a:solidFill>
            <a:srgbClr val="FFFF0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Artifact</a:t>
            </a:r>
            <a:endParaRPr kumimoji="1" lang="zh-CN" altLang="en-US" dirty="0">
              <a:solidFill>
                <a:schemeClr val="tx1"/>
              </a:solidFill>
              <a:latin typeface="Arial Hebrew" pitchFamily="2" charset="-79"/>
              <a:cs typeface="Arial Hebrew" pitchFamily="2" charset="-79"/>
            </a:endParaRPr>
          </a:p>
        </p:txBody>
      </p:sp>
      <p:sp>
        <p:nvSpPr>
          <p:cNvPr id="11" name="圆角矩形 10">
            <a:extLst>
              <a:ext uri="{FF2B5EF4-FFF2-40B4-BE49-F238E27FC236}">
                <a16:creationId xmlns:a16="http://schemas.microsoft.com/office/drawing/2014/main" id="{305A977D-D05D-B045-B9A1-60DC6FECB9E1}"/>
              </a:ext>
            </a:extLst>
          </p:cNvPr>
          <p:cNvSpPr/>
          <p:nvPr/>
        </p:nvSpPr>
        <p:spPr>
          <a:xfrm>
            <a:off x="10596290" y="4702258"/>
            <a:ext cx="1125028" cy="390769"/>
          </a:xfrm>
          <a:prstGeom prst="roundRect">
            <a:avLst/>
          </a:prstGeom>
          <a:solidFill>
            <a:srgbClr val="00B05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Buyer</a:t>
            </a:r>
            <a:endParaRPr kumimoji="1" lang="zh-CN" altLang="en-US" dirty="0">
              <a:solidFill>
                <a:schemeClr val="tx1"/>
              </a:solidFill>
              <a:latin typeface="Arial Hebrew" pitchFamily="2" charset="-79"/>
              <a:cs typeface="Arial Hebrew" pitchFamily="2" charset="-79"/>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41E6D1F5-E209-E645-BF54-C75AA065B6CE}"/>
                  </a:ext>
                </a:extLst>
              </p:cNvPr>
              <p:cNvSpPr txBox="1"/>
              <p:nvPr/>
            </p:nvSpPr>
            <p:spPr>
              <a:xfrm>
                <a:off x="-27063" y="5428238"/>
                <a:ext cx="136339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𝑃</m:t>
                      </m:r>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1</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𝑜</m:t>
                      </m:r>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3" name="文本框 2">
                <a:extLst>
                  <a:ext uri="{FF2B5EF4-FFF2-40B4-BE49-F238E27FC236}">
                    <a16:creationId xmlns:a16="http://schemas.microsoft.com/office/drawing/2014/main" id="{41E6D1F5-E209-E645-BF54-C75AA065B6CE}"/>
                  </a:ext>
                </a:extLst>
              </p:cNvPr>
              <p:cNvSpPr txBox="1">
                <a:spLocks noRot="1" noChangeAspect="1" noMove="1" noResize="1" noEditPoints="1" noAdjustHandles="1" noChangeArrowheads="1" noChangeShapeType="1" noTextEdit="1"/>
              </p:cNvSpPr>
              <p:nvPr/>
            </p:nvSpPr>
            <p:spPr>
              <a:xfrm>
                <a:off x="-27063" y="5428238"/>
                <a:ext cx="1363396" cy="369332"/>
              </a:xfrm>
              <a:prstGeom prst="rect">
                <a:avLst/>
              </a:prstGeom>
              <a:blipFill>
                <a:blip r:embed="rId6"/>
                <a:stretch>
                  <a:fillRect b="-1333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CE06987D-9CEB-9B45-A76B-C0F4F803795C}"/>
                  </a:ext>
                </a:extLst>
              </p:cNvPr>
              <p:cNvSpPr txBox="1"/>
              <p:nvPr/>
            </p:nvSpPr>
            <p:spPr>
              <a:xfrm>
                <a:off x="7126260" y="5428238"/>
                <a:ext cx="136339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𝑃</m:t>
                      </m:r>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2</m:t>
                          </m:r>
                        </m:sub>
                      </m:sSub>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1</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𝑜</m:t>
                      </m:r>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12" name="文本框 11">
                <a:extLst>
                  <a:ext uri="{FF2B5EF4-FFF2-40B4-BE49-F238E27FC236}">
                    <a16:creationId xmlns:a16="http://schemas.microsoft.com/office/drawing/2014/main" id="{CE06987D-9CEB-9B45-A76B-C0F4F803795C}"/>
                  </a:ext>
                </a:extLst>
              </p:cNvPr>
              <p:cNvSpPr txBox="1">
                <a:spLocks noRot="1" noChangeAspect="1" noMove="1" noResize="1" noEditPoints="1" noAdjustHandles="1" noChangeArrowheads="1" noChangeShapeType="1" noTextEdit="1"/>
              </p:cNvSpPr>
              <p:nvPr/>
            </p:nvSpPr>
            <p:spPr>
              <a:xfrm>
                <a:off x="7126260" y="5428238"/>
                <a:ext cx="1363396" cy="369332"/>
              </a:xfrm>
              <a:prstGeom prst="rect">
                <a:avLst/>
              </a:prstGeom>
              <a:blipFill>
                <a:blip r:embed="rId7"/>
                <a:stretch>
                  <a:fillRect b="-1333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BD171876-3353-6944-BAAE-9ECB44797872}"/>
                  </a:ext>
                </a:extLst>
              </p:cNvPr>
              <p:cNvSpPr txBox="1"/>
              <p:nvPr/>
            </p:nvSpPr>
            <p:spPr>
              <a:xfrm>
                <a:off x="10400620" y="5428238"/>
                <a:ext cx="136339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𝑃</m:t>
                      </m:r>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3</m:t>
                          </m:r>
                        </m:sub>
                      </m:sSub>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1</m:t>
                          </m:r>
                        </m:sub>
                      </m:sSub>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2</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𝑜</m:t>
                      </m:r>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13" name="文本框 12">
                <a:extLst>
                  <a:ext uri="{FF2B5EF4-FFF2-40B4-BE49-F238E27FC236}">
                    <a16:creationId xmlns:a16="http://schemas.microsoft.com/office/drawing/2014/main" id="{BD171876-3353-6944-BAAE-9ECB44797872}"/>
                  </a:ext>
                </a:extLst>
              </p:cNvPr>
              <p:cNvSpPr txBox="1">
                <a:spLocks noRot="1" noChangeAspect="1" noMove="1" noResize="1" noEditPoints="1" noAdjustHandles="1" noChangeArrowheads="1" noChangeShapeType="1" noTextEdit="1"/>
              </p:cNvSpPr>
              <p:nvPr/>
            </p:nvSpPr>
            <p:spPr>
              <a:xfrm>
                <a:off x="10400620" y="5428238"/>
                <a:ext cx="1363396" cy="369332"/>
              </a:xfrm>
              <a:prstGeom prst="rect">
                <a:avLst/>
              </a:prstGeom>
              <a:blipFill>
                <a:blip r:embed="rId8"/>
                <a:stretch>
                  <a:fillRect r="-15596" b="-13333"/>
                </a:stretch>
              </a:blipFill>
            </p:spPr>
            <p:txBody>
              <a:bodyPr/>
              <a:lstStyle/>
              <a:p>
                <a:r>
                  <a:rPr lang="zh-CN" altLang="en-US">
                    <a:noFill/>
                  </a:rPr>
                  <a:t> </a:t>
                </a:r>
              </a:p>
            </p:txBody>
          </p:sp>
        </mc:Fallback>
      </mc:AlternateContent>
      <p:sp>
        <p:nvSpPr>
          <p:cNvPr id="33" name="弧 32">
            <a:extLst>
              <a:ext uri="{FF2B5EF4-FFF2-40B4-BE49-F238E27FC236}">
                <a16:creationId xmlns:a16="http://schemas.microsoft.com/office/drawing/2014/main" id="{8099D711-4E3E-E44E-9D13-6CA18ED5C170}"/>
              </a:ext>
            </a:extLst>
          </p:cNvPr>
          <p:cNvSpPr/>
          <p:nvPr/>
        </p:nvSpPr>
        <p:spPr>
          <a:xfrm>
            <a:off x="373279" y="2815025"/>
            <a:ext cx="7653119" cy="2082617"/>
          </a:xfrm>
          <a:prstGeom prst="arc">
            <a:avLst>
              <a:gd name="adj1" fmla="val 11236877"/>
              <a:gd name="adj2" fmla="val 21141964"/>
            </a:avLst>
          </a:prstGeom>
          <a:ln w="22225">
            <a:solidFill>
              <a:srgbClr val="7030A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4" name="弧 33">
            <a:extLst>
              <a:ext uri="{FF2B5EF4-FFF2-40B4-BE49-F238E27FC236}">
                <a16:creationId xmlns:a16="http://schemas.microsoft.com/office/drawing/2014/main" id="{FBAE71A5-BF7C-0D4C-9479-E3ED0E28522C}"/>
              </a:ext>
            </a:extLst>
          </p:cNvPr>
          <p:cNvSpPr/>
          <p:nvPr/>
        </p:nvSpPr>
        <p:spPr>
          <a:xfrm>
            <a:off x="-345343" y="2815025"/>
            <a:ext cx="12712801" cy="2515022"/>
          </a:xfrm>
          <a:prstGeom prst="arc">
            <a:avLst>
              <a:gd name="adj1" fmla="val 11248610"/>
              <a:gd name="adj2" fmla="val 21141964"/>
            </a:avLst>
          </a:prstGeom>
          <a:ln w="22225">
            <a:solidFill>
              <a:srgbClr val="7030A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5" name="弧 34">
            <a:extLst>
              <a:ext uri="{FF2B5EF4-FFF2-40B4-BE49-F238E27FC236}">
                <a16:creationId xmlns:a16="http://schemas.microsoft.com/office/drawing/2014/main" id="{E9A74B42-5279-2342-9D0E-EC1948E1AD41}"/>
              </a:ext>
            </a:extLst>
          </p:cNvPr>
          <p:cNvSpPr/>
          <p:nvPr/>
        </p:nvSpPr>
        <p:spPr>
          <a:xfrm>
            <a:off x="7392183" y="2831278"/>
            <a:ext cx="4224799" cy="2300081"/>
          </a:xfrm>
          <a:prstGeom prst="arc">
            <a:avLst>
              <a:gd name="adj1" fmla="val 11875300"/>
              <a:gd name="adj2" fmla="val 20610178"/>
            </a:avLst>
          </a:prstGeom>
          <a:ln w="22225">
            <a:solidFill>
              <a:srgbClr val="7030A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pic>
        <p:nvPicPr>
          <p:cNvPr id="14" name="音频 13">
            <a:hlinkClick r:id="" action="ppaction://media"/>
            <a:extLst>
              <a:ext uri="{FF2B5EF4-FFF2-40B4-BE49-F238E27FC236}">
                <a16:creationId xmlns:a16="http://schemas.microsoft.com/office/drawing/2014/main" id="{C6754B1F-7F2A-8D46-9C5E-3A4F46259B7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408010699"/>
      </p:ext>
    </p:extLst>
  </p:cSld>
  <p:clrMapOvr>
    <a:masterClrMapping/>
  </p:clrMapOvr>
  <mc:AlternateContent xmlns:mc="http://schemas.openxmlformats.org/markup-compatibility/2006">
    <mc:Choice xmlns:p14="http://schemas.microsoft.com/office/powerpoint/2010/main" Requires="p14">
      <p:transition spd="slow" p14:dur="2000" advTm="46799"/>
    </mc:Choice>
    <mc:Fallback>
      <p:transition spd="slow" advTm="46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14"/>
                </p:tgtEl>
              </p:cMediaNode>
            </p:audio>
          </p:childTnLst>
        </p:cTn>
      </p:par>
    </p:tnLst>
    <p:bldLst>
      <p:bldP spid="5" grpId="0" animBg="1"/>
      <p:bldP spid="6" grpId="0" animBg="1"/>
      <p:bldP spid="7" grpId="0" animBg="1"/>
      <p:bldP spid="9" grpId="0" animBg="1"/>
      <p:bldP spid="10" grpId="0" animBg="1"/>
      <p:bldP spid="11" grpId="0" animBg="1"/>
      <p:bldP spid="3" grpId="0"/>
      <p:bldP spid="12" grpId="0"/>
      <p:bldP spid="13" grpId="0"/>
      <p:bldP spid="33" grpId="0" animBg="1"/>
      <p:bldP spid="34" grpId="0" animBg="1"/>
      <p:bldP spid="3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Motivation</a:t>
            </a:r>
          </a:p>
        </p:txBody>
      </p:sp>
      <p:sp>
        <p:nvSpPr>
          <p:cNvPr id="8" name="内容占位符 7">
            <a:extLst>
              <a:ext uri="{FF2B5EF4-FFF2-40B4-BE49-F238E27FC236}">
                <a16:creationId xmlns:a16="http://schemas.microsoft.com/office/drawing/2014/main" id="{A1C611EF-F960-3345-8B7E-E32084326A2C}"/>
              </a:ext>
            </a:extLst>
          </p:cNvPr>
          <p:cNvSpPr>
            <a:spLocks noGrp="1"/>
          </p:cNvSpPr>
          <p:nvPr>
            <p:ph idx="1"/>
          </p:nvPr>
        </p:nvSpPr>
        <p:spPr/>
        <p:txBody>
          <a:bodyPr/>
          <a:lstStyle/>
          <a:p>
            <a:r>
              <a:rPr lang="en-US" altLang="zh-CN" dirty="0"/>
              <a:t>Joint distribution</a:t>
            </a:r>
            <a:endParaRPr lang="zh-CN" altLang="en-US" dirty="0"/>
          </a:p>
        </p:txBody>
      </p:sp>
      <p:sp>
        <p:nvSpPr>
          <p:cNvPr id="4" name="Content Placeholder 2">
            <a:extLst>
              <a:ext uri="{FF2B5EF4-FFF2-40B4-BE49-F238E27FC236}">
                <a16:creationId xmlns:a16="http://schemas.microsoft.com/office/drawing/2014/main" id="{FFFBEB66-32FA-534B-80D8-8A80CB22C5EB}"/>
              </a:ext>
            </a:extLst>
          </p:cNvPr>
          <p:cNvSpPr txBox="1">
            <a:spLocks/>
          </p:cNvSpPr>
          <p:nvPr/>
        </p:nvSpPr>
        <p:spPr>
          <a:xfrm>
            <a:off x="1" y="3460378"/>
            <a:ext cx="12191999" cy="68763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ltLang="zh-CN" sz="2600" dirty="0">
                <a:highlight>
                  <a:srgbClr val="00FFFF"/>
                </a:highlight>
                <a:latin typeface="Arial Hebrew Scholar" pitchFamily="2" charset="-79"/>
                <a:cs typeface="Arial Hebrew Scholar" pitchFamily="2" charset="-79"/>
              </a:rPr>
              <a:t>Fox</a:t>
            </a:r>
            <a:r>
              <a:rPr lang="en-US" altLang="zh-CN" sz="2600" dirty="0">
                <a:latin typeface="Arial Hebrew Scholar" pitchFamily="2" charset="-79"/>
                <a:cs typeface="Arial Hebrew Scholar" pitchFamily="2" charset="-79"/>
              </a:rPr>
              <a:t>’s stock price rises after the </a:t>
            </a:r>
            <a:r>
              <a:rPr lang="en-US" altLang="zh-CN" sz="2600" dirty="0">
                <a:solidFill>
                  <a:srgbClr val="FF0000"/>
                </a:solidFill>
                <a:latin typeface="Arial Hebrew Scholar" pitchFamily="2" charset="-79"/>
                <a:cs typeface="Arial Hebrew Scholar" pitchFamily="2" charset="-79"/>
              </a:rPr>
              <a:t>acquisition</a:t>
            </a:r>
            <a:r>
              <a:rPr lang="en-US" altLang="zh-CN" sz="2600" dirty="0">
                <a:latin typeface="Arial Hebrew Scholar" pitchFamily="2" charset="-79"/>
                <a:cs typeface="Arial Hebrew Scholar" pitchFamily="2" charset="-79"/>
              </a:rPr>
              <a:t> of its </a:t>
            </a:r>
            <a:r>
              <a:rPr lang="en-US" altLang="zh-CN" sz="2600" dirty="0">
                <a:highlight>
                  <a:srgbClr val="FFFF00"/>
                </a:highlight>
                <a:latin typeface="Arial Hebrew Scholar" pitchFamily="2" charset="-79"/>
                <a:cs typeface="Arial Hebrew Scholar" pitchFamily="2" charset="-79"/>
              </a:rPr>
              <a:t>entertainment businesses </a:t>
            </a:r>
            <a:r>
              <a:rPr lang="en-US" altLang="zh-CN" sz="2600" dirty="0">
                <a:latin typeface="Arial Hebrew Scholar" pitchFamily="2" charset="-79"/>
                <a:cs typeface="Arial Hebrew Scholar" pitchFamily="2" charset="-79"/>
              </a:rPr>
              <a:t>by </a:t>
            </a:r>
            <a:r>
              <a:rPr lang="en-US" altLang="zh-CN" sz="2600" dirty="0">
                <a:highlight>
                  <a:srgbClr val="00FF00"/>
                </a:highlight>
                <a:latin typeface="Arial Hebrew Scholar" pitchFamily="2" charset="-79"/>
                <a:cs typeface="Arial Hebrew Scholar" pitchFamily="2" charset="-79"/>
              </a:rPr>
              <a:t>Disney</a:t>
            </a:r>
            <a:r>
              <a:rPr lang="en-US" altLang="zh-CN" sz="2600" dirty="0">
                <a:latin typeface="Arial Hebrew Scholar" pitchFamily="2" charset="-79"/>
                <a:cs typeface="Arial Hebrew Scholar" pitchFamily="2" charset="-79"/>
              </a:rPr>
              <a:t>.</a:t>
            </a:r>
            <a:endParaRPr lang="en-US" altLang="zh-CN" sz="3200" dirty="0"/>
          </a:p>
          <a:p>
            <a:pPr lvl="1"/>
            <a:endParaRPr lang="en-US" sz="2800" dirty="0"/>
          </a:p>
        </p:txBody>
      </p:sp>
      <p:sp>
        <p:nvSpPr>
          <p:cNvPr id="5" name="下箭头 4">
            <a:extLst>
              <a:ext uri="{FF2B5EF4-FFF2-40B4-BE49-F238E27FC236}">
                <a16:creationId xmlns:a16="http://schemas.microsoft.com/office/drawing/2014/main" id="{5C324506-7A3A-ED49-8CEB-C2105EE9D448}"/>
              </a:ext>
            </a:extLst>
          </p:cNvPr>
          <p:cNvSpPr/>
          <p:nvPr/>
        </p:nvSpPr>
        <p:spPr>
          <a:xfrm>
            <a:off x="471070" y="3932889"/>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6" name="下箭头 5">
            <a:extLst>
              <a:ext uri="{FF2B5EF4-FFF2-40B4-BE49-F238E27FC236}">
                <a16:creationId xmlns:a16="http://schemas.microsoft.com/office/drawing/2014/main" id="{21BC6DBD-5680-0C40-9B24-F0D11BFE2857}"/>
              </a:ext>
            </a:extLst>
          </p:cNvPr>
          <p:cNvSpPr/>
          <p:nvPr/>
        </p:nvSpPr>
        <p:spPr>
          <a:xfrm>
            <a:off x="7586978" y="3932889"/>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7" name="下箭头 6">
            <a:extLst>
              <a:ext uri="{FF2B5EF4-FFF2-40B4-BE49-F238E27FC236}">
                <a16:creationId xmlns:a16="http://schemas.microsoft.com/office/drawing/2014/main" id="{C64FE6AF-125B-3943-89EF-46478D551AE7}"/>
              </a:ext>
            </a:extLst>
          </p:cNvPr>
          <p:cNvSpPr/>
          <p:nvPr/>
        </p:nvSpPr>
        <p:spPr>
          <a:xfrm>
            <a:off x="10937824" y="3932889"/>
            <a:ext cx="441960" cy="687628"/>
          </a:xfrm>
          <a:prstGeom prst="downArrow">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a:solidFill>
                  <a:schemeClr val="tx1"/>
                </a:solidFill>
              </a:ln>
              <a:solidFill>
                <a:srgbClr val="00B0F0"/>
              </a:solidFill>
              <a:highlight>
                <a:srgbClr val="00FFFF"/>
              </a:highlight>
            </a:endParaRPr>
          </a:p>
        </p:txBody>
      </p:sp>
      <p:sp>
        <p:nvSpPr>
          <p:cNvPr id="9" name="圆角矩形 8">
            <a:extLst>
              <a:ext uri="{FF2B5EF4-FFF2-40B4-BE49-F238E27FC236}">
                <a16:creationId xmlns:a16="http://schemas.microsoft.com/office/drawing/2014/main" id="{0E3BC8C9-D81B-1D44-8F69-29EBE5616BCD}"/>
              </a:ext>
            </a:extLst>
          </p:cNvPr>
          <p:cNvSpPr/>
          <p:nvPr/>
        </p:nvSpPr>
        <p:spPr>
          <a:xfrm>
            <a:off x="270019" y="4702259"/>
            <a:ext cx="844062" cy="390769"/>
          </a:xfrm>
          <a:prstGeom prst="roundRect">
            <a:avLst/>
          </a:prstGeom>
          <a:solidFill>
            <a:srgbClr val="00B0F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Seller</a:t>
            </a:r>
            <a:endParaRPr kumimoji="1" lang="zh-CN" altLang="en-US" dirty="0">
              <a:solidFill>
                <a:schemeClr val="tx1"/>
              </a:solidFill>
              <a:latin typeface="Arial Hebrew" pitchFamily="2" charset="-79"/>
              <a:cs typeface="Arial Hebrew" pitchFamily="2" charset="-79"/>
            </a:endParaRPr>
          </a:p>
        </p:txBody>
      </p:sp>
      <p:sp>
        <p:nvSpPr>
          <p:cNvPr id="10" name="圆角矩形 9">
            <a:extLst>
              <a:ext uri="{FF2B5EF4-FFF2-40B4-BE49-F238E27FC236}">
                <a16:creationId xmlns:a16="http://schemas.microsoft.com/office/drawing/2014/main" id="{CA28CF82-3E4B-3B46-A044-BF9AA33040A5}"/>
              </a:ext>
            </a:extLst>
          </p:cNvPr>
          <p:cNvSpPr/>
          <p:nvPr/>
        </p:nvSpPr>
        <p:spPr>
          <a:xfrm>
            <a:off x="7245444" y="4702259"/>
            <a:ext cx="1125028" cy="390769"/>
          </a:xfrm>
          <a:prstGeom prst="roundRect">
            <a:avLst/>
          </a:prstGeom>
          <a:solidFill>
            <a:srgbClr val="FFFF0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Artifact</a:t>
            </a:r>
            <a:endParaRPr kumimoji="1" lang="zh-CN" altLang="en-US" dirty="0">
              <a:solidFill>
                <a:schemeClr val="tx1"/>
              </a:solidFill>
              <a:latin typeface="Arial Hebrew" pitchFamily="2" charset="-79"/>
              <a:cs typeface="Arial Hebrew" pitchFamily="2" charset="-79"/>
            </a:endParaRPr>
          </a:p>
        </p:txBody>
      </p:sp>
      <p:sp>
        <p:nvSpPr>
          <p:cNvPr id="11" name="圆角矩形 10">
            <a:extLst>
              <a:ext uri="{FF2B5EF4-FFF2-40B4-BE49-F238E27FC236}">
                <a16:creationId xmlns:a16="http://schemas.microsoft.com/office/drawing/2014/main" id="{305A977D-D05D-B045-B9A1-60DC6FECB9E1}"/>
              </a:ext>
            </a:extLst>
          </p:cNvPr>
          <p:cNvSpPr/>
          <p:nvPr/>
        </p:nvSpPr>
        <p:spPr>
          <a:xfrm>
            <a:off x="10596290" y="4702258"/>
            <a:ext cx="1125028" cy="390769"/>
          </a:xfrm>
          <a:prstGeom prst="roundRect">
            <a:avLst/>
          </a:prstGeom>
          <a:solidFill>
            <a:srgbClr val="00B05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Arial Hebrew" pitchFamily="2" charset="-79"/>
                <a:cs typeface="Arial Hebrew" pitchFamily="2" charset="-79"/>
              </a:rPr>
              <a:t>Buyer</a:t>
            </a:r>
            <a:endParaRPr kumimoji="1" lang="zh-CN" altLang="en-US" dirty="0">
              <a:solidFill>
                <a:schemeClr val="tx1"/>
              </a:solidFill>
              <a:latin typeface="Arial Hebrew" pitchFamily="2" charset="-79"/>
              <a:cs typeface="Arial Hebrew" pitchFamily="2" charset="-79"/>
            </a:endParaRPr>
          </a:p>
        </p:txBody>
      </p:sp>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BD171876-3353-6944-BAAE-9ECB44797872}"/>
                  </a:ext>
                </a:extLst>
              </p:cNvPr>
              <p:cNvSpPr txBox="1"/>
              <p:nvPr/>
            </p:nvSpPr>
            <p:spPr>
              <a:xfrm>
                <a:off x="4986310" y="1973184"/>
                <a:ext cx="2049493"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𝑃</m:t>
                      </m:r>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1</m:t>
                          </m:r>
                        </m:sub>
                      </m:sSub>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2</m:t>
                          </m:r>
                        </m:sub>
                      </m:sSub>
                      <m:r>
                        <a:rPr kumimoji="1" lang="en-US" altLang="zh-CN" b="0" i="1" smtClean="0">
                          <a:latin typeface="Cambria Math" panose="02040503050406030204" pitchFamily="18" charset="0"/>
                        </a:rPr>
                        <m:t>, …, </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𝑛</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𝑜</m:t>
                      </m:r>
                      <m:r>
                        <a:rPr kumimoji="1" lang="en-US" altLang="zh-CN" b="0" i="1" smtClean="0">
                          <a:latin typeface="Cambria Math" panose="02040503050406030204" pitchFamily="18" charset="0"/>
                        </a:rPr>
                        <m:t>)</m:t>
                      </m:r>
                    </m:oMath>
                  </m:oMathPara>
                </a14:m>
                <a:endParaRPr kumimoji="1" lang="zh-CN" altLang="en-US" dirty="0"/>
              </a:p>
            </p:txBody>
          </p:sp>
        </mc:Choice>
        <mc:Fallback xmlns="">
          <p:sp>
            <p:nvSpPr>
              <p:cNvPr id="13" name="文本框 12">
                <a:extLst>
                  <a:ext uri="{FF2B5EF4-FFF2-40B4-BE49-F238E27FC236}">
                    <a16:creationId xmlns:a16="http://schemas.microsoft.com/office/drawing/2014/main" id="{BD171876-3353-6944-BAAE-9ECB44797872}"/>
                  </a:ext>
                </a:extLst>
              </p:cNvPr>
              <p:cNvSpPr txBox="1">
                <a:spLocks noRot="1" noChangeAspect="1" noMove="1" noResize="1" noEditPoints="1" noAdjustHandles="1" noChangeArrowheads="1" noChangeShapeType="1" noTextEdit="1"/>
              </p:cNvSpPr>
              <p:nvPr/>
            </p:nvSpPr>
            <p:spPr>
              <a:xfrm>
                <a:off x="4986310" y="1973184"/>
                <a:ext cx="2049493" cy="369332"/>
              </a:xfrm>
              <a:prstGeom prst="rect">
                <a:avLst/>
              </a:prstGeom>
              <a:blipFill>
                <a:blip r:embed="rId6"/>
                <a:stretch>
                  <a:fillRect b="-13333"/>
                </a:stretch>
              </a:blipFill>
            </p:spPr>
            <p:txBody>
              <a:bodyPr/>
              <a:lstStyle/>
              <a:p>
                <a:r>
                  <a:rPr lang="zh-CN" altLang="en-US">
                    <a:noFill/>
                  </a:rPr>
                  <a:t> </a:t>
                </a:r>
              </a:p>
            </p:txBody>
          </p:sp>
        </mc:Fallback>
      </mc:AlternateContent>
      <p:sp>
        <p:nvSpPr>
          <p:cNvPr id="33" name="弧 32">
            <a:extLst>
              <a:ext uri="{FF2B5EF4-FFF2-40B4-BE49-F238E27FC236}">
                <a16:creationId xmlns:a16="http://schemas.microsoft.com/office/drawing/2014/main" id="{8099D711-4E3E-E44E-9D13-6CA18ED5C170}"/>
              </a:ext>
            </a:extLst>
          </p:cNvPr>
          <p:cNvSpPr/>
          <p:nvPr/>
        </p:nvSpPr>
        <p:spPr>
          <a:xfrm>
            <a:off x="373279" y="2815025"/>
            <a:ext cx="7653119" cy="2082617"/>
          </a:xfrm>
          <a:prstGeom prst="arc">
            <a:avLst>
              <a:gd name="adj1" fmla="val 11236877"/>
              <a:gd name="adj2" fmla="val 21141964"/>
            </a:avLst>
          </a:prstGeom>
          <a:ln w="22225">
            <a:solidFill>
              <a:srgbClr val="7030A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4" name="弧 33">
            <a:extLst>
              <a:ext uri="{FF2B5EF4-FFF2-40B4-BE49-F238E27FC236}">
                <a16:creationId xmlns:a16="http://schemas.microsoft.com/office/drawing/2014/main" id="{FBAE71A5-BF7C-0D4C-9479-E3ED0E28522C}"/>
              </a:ext>
            </a:extLst>
          </p:cNvPr>
          <p:cNvSpPr/>
          <p:nvPr/>
        </p:nvSpPr>
        <p:spPr>
          <a:xfrm>
            <a:off x="-181220" y="2817756"/>
            <a:ext cx="12712801" cy="2515022"/>
          </a:xfrm>
          <a:prstGeom prst="arc">
            <a:avLst>
              <a:gd name="adj1" fmla="val 11248610"/>
              <a:gd name="adj2" fmla="val 21141964"/>
            </a:avLst>
          </a:prstGeom>
          <a:ln w="22225">
            <a:solidFill>
              <a:srgbClr val="7030A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5" name="弧 34">
            <a:extLst>
              <a:ext uri="{FF2B5EF4-FFF2-40B4-BE49-F238E27FC236}">
                <a16:creationId xmlns:a16="http://schemas.microsoft.com/office/drawing/2014/main" id="{E9A74B42-5279-2342-9D0E-EC1948E1AD41}"/>
              </a:ext>
            </a:extLst>
          </p:cNvPr>
          <p:cNvSpPr/>
          <p:nvPr/>
        </p:nvSpPr>
        <p:spPr>
          <a:xfrm>
            <a:off x="7392183" y="2831278"/>
            <a:ext cx="4224799" cy="2300081"/>
          </a:xfrm>
          <a:prstGeom prst="arc">
            <a:avLst>
              <a:gd name="adj1" fmla="val 11875300"/>
              <a:gd name="adj2" fmla="val 20610178"/>
            </a:avLst>
          </a:prstGeom>
          <a:ln w="22225">
            <a:solidFill>
              <a:srgbClr val="7030A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7" name="弧 16">
            <a:extLst>
              <a:ext uri="{FF2B5EF4-FFF2-40B4-BE49-F238E27FC236}">
                <a16:creationId xmlns:a16="http://schemas.microsoft.com/office/drawing/2014/main" id="{ED40E015-338B-DC4E-8A05-78E1F7E8333D}"/>
              </a:ext>
            </a:extLst>
          </p:cNvPr>
          <p:cNvSpPr/>
          <p:nvPr/>
        </p:nvSpPr>
        <p:spPr>
          <a:xfrm>
            <a:off x="478497" y="2563446"/>
            <a:ext cx="7653119" cy="2350449"/>
          </a:xfrm>
          <a:prstGeom prst="arc">
            <a:avLst>
              <a:gd name="adj1" fmla="val 11167219"/>
              <a:gd name="adj2" fmla="val 21277896"/>
            </a:avLst>
          </a:prstGeom>
          <a:ln w="22225">
            <a:solidFill>
              <a:srgbClr val="7030A0"/>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8" name="弧 17">
            <a:extLst>
              <a:ext uri="{FF2B5EF4-FFF2-40B4-BE49-F238E27FC236}">
                <a16:creationId xmlns:a16="http://schemas.microsoft.com/office/drawing/2014/main" id="{285A6EE9-84AF-3846-B9E1-2D94CDDF4C91}"/>
              </a:ext>
            </a:extLst>
          </p:cNvPr>
          <p:cNvSpPr/>
          <p:nvPr/>
        </p:nvSpPr>
        <p:spPr>
          <a:xfrm>
            <a:off x="7641352" y="2820419"/>
            <a:ext cx="4224799" cy="2300081"/>
          </a:xfrm>
          <a:prstGeom prst="arc">
            <a:avLst>
              <a:gd name="adj1" fmla="val 11875300"/>
              <a:gd name="adj2" fmla="val 20610178"/>
            </a:avLst>
          </a:prstGeom>
          <a:ln w="22225">
            <a:solidFill>
              <a:srgbClr val="7030A0"/>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9" name="弧 18">
            <a:extLst>
              <a:ext uri="{FF2B5EF4-FFF2-40B4-BE49-F238E27FC236}">
                <a16:creationId xmlns:a16="http://schemas.microsoft.com/office/drawing/2014/main" id="{4F0150DD-D83A-9F43-AE50-F7D548A37157}"/>
              </a:ext>
            </a:extLst>
          </p:cNvPr>
          <p:cNvSpPr/>
          <p:nvPr/>
        </p:nvSpPr>
        <p:spPr>
          <a:xfrm>
            <a:off x="270019" y="2563446"/>
            <a:ext cx="11181179" cy="2926818"/>
          </a:xfrm>
          <a:prstGeom prst="arc">
            <a:avLst>
              <a:gd name="adj1" fmla="val 11183805"/>
              <a:gd name="adj2" fmla="val 21218785"/>
            </a:avLst>
          </a:prstGeom>
          <a:ln w="22225">
            <a:solidFill>
              <a:srgbClr val="7030A0"/>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pic>
        <p:nvPicPr>
          <p:cNvPr id="3" name="音频 2">
            <a:hlinkClick r:id="" action="ppaction://media"/>
            <a:extLst>
              <a:ext uri="{FF2B5EF4-FFF2-40B4-BE49-F238E27FC236}">
                <a16:creationId xmlns:a16="http://schemas.microsoft.com/office/drawing/2014/main" id="{942DB091-04D7-9B49-B644-950DB1C27CD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1372907634"/>
      </p:ext>
    </p:extLst>
  </p:cSld>
  <p:clrMapOvr>
    <a:masterClrMapping/>
  </p:clrMapOvr>
  <mc:AlternateContent xmlns:mc="http://schemas.openxmlformats.org/markup-compatibility/2006">
    <mc:Choice xmlns:p14="http://schemas.microsoft.com/office/powerpoint/2010/main" Requires="p14">
      <p:transition spd="slow" p14:dur="2000" advTm="46099"/>
    </mc:Choice>
    <mc:Fallback>
      <p:transition spd="slow" advTm="46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3"/>
                </p:tgtEl>
              </p:cMediaNode>
            </p:audio>
          </p:childTnLst>
        </p:cTn>
      </p:par>
    </p:tnLst>
    <p:bldLst>
      <p:bldP spid="13" grpId="0"/>
      <p:bldP spid="17" grpId="0" animBg="1"/>
      <p:bldP spid="18" grpId="0" animBg="1"/>
      <p:bldP spid="1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3.3|0.6|0.5|14.3"/>
</p:tagLst>
</file>

<file path=ppt/tags/tag2.xml><?xml version="1.0" encoding="utf-8"?>
<p:tagLst xmlns:a="http://schemas.openxmlformats.org/drawingml/2006/main" xmlns:r="http://schemas.openxmlformats.org/officeDocument/2006/relationships" xmlns:p="http://schemas.openxmlformats.org/presentationml/2006/main">
  <p:tag name="TIMING" val="|14.9|1|8.6|5.8|0.7|0.8"/>
</p:tagLst>
</file>

<file path=ppt/tags/tag3.xml><?xml version="1.0" encoding="utf-8"?>
<p:tagLst xmlns:a="http://schemas.openxmlformats.org/drawingml/2006/main" xmlns:r="http://schemas.openxmlformats.org/officeDocument/2006/relationships" xmlns:p="http://schemas.openxmlformats.org/presentationml/2006/main">
  <p:tag name="TIMING" val="|19|14"/>
</p:tagLst>
</file>

<file path=ppt/tags/tag4.xml><?xml version="1.0" encoding="utf-8"?>
<p:tagLst xmlns:a="http://schemas.openxmlformats.org/drawingml/2006/main" xmlns:r="http://schemas.openxmlformats.org/officeDocument/2006/relationships" xmlns:p="http://schemas.openxmlformats.org/presentationml/2006/main">
  <p:tag name="TIMING" val="|18.2|26.1|0.4|43.5|0.5|49.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8282</TotalTime>
  <Words>1799</Words>
  <Application>Microsoft Macintosh PowerPoint</Application>
  <PresentationFormat>宽屏</PresentationFormat>
  <Paragraphs>112</Paragraphs>
  <Slides>18</Slides>
  <Notes>18</Notes>
  <HiddenSlides>0</HiddenSlides>
  <MMClips>18</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18</vt:i4>
      </vt:variant>
    </vt:vector>
  </HeadingPairs>
  <TitlesOfParts>
    <vt:vector size="25" baseType="lpstr">
      <vt:lpstr>Arial</vt:lpstr>
      <vt:lpstr>Arial Hebrew</vt:lpstr>
      <vt:lpstr>Arial Hebrew Scholar</vt:lpstr>
      <vt:lpstr>Calibri</vt:lpstr>
      <vt:lpstr>Calibri Light</vt:lpstr>
      <vt:lpstr>Cambria Math</vt:lpstr>
      <vt:lpstr>Office Theme</vt:lpstr>
      <vt:lpstr>Neural Gibbs Sampling for Joint Event Argument Extraction</vt:lpstr>
      <vt:lpstr>Event Argument Extraction</vt:lpstr>
      <vt:lpstr>Event Argument Extraction</vt:lpstr>
      <vt:lpstr>Event Argument Extraction</vt:lpstr>
      <vt:lpstr>Event Argument Extraction</vt:lpstr>
      <vt:lpstr>Event Argument Extraction</vt:lpstr>
      <vt:lpstr>Motivation</vt:lpstr>
      <vt:lpstr>Motivation</vt:lpstr>
      <vt:lpstr>Motivation</vt:lpstr>
      <vt:lpstr>Neural Gibbs Sampling</vt:lpstr>
      <vt:lpstr>Neural Gibbs Sampling</vt:lpstr>
      <vt:lpstr>Experiments</vt:lpstr>
      <vt:lpstr>Experiments</vt:lpstr>
      <vt:lpstr>Effectiveness of the Simulated Annealing</vt:lpstr>
      <vt:lpstr>Effectiveness of the Prior NN Initialization</vt:lpstr>
      <vt:lpstr>Analysis on Modeling Argument Correlations</vt:lpstr>
      <vt:lpstr>Summary and Future Work</vt:lpstr>
      <vt:lpstr>Thanks for Listening!  Contact: wangxz20@mails.tsinghua.edu.cn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SDM’19 Workshop on Deep Learning for Graphs</dc:title>
  <dc:creator>jian tang</dc:creator>
  <cp:lastModifiedBy>Wang Xiaozhi</cp:lastModifiedBy>
  <cp:revision>167</cp:revision>
  <dcterms:created xsi:type="dcterms:W3CDTF">2019-05-04T01:17:58Z</dcterms:created>
  <dcterms:modified xsi:type="dcterms:W3CDTF">2020-11-01T14:21:01Z</dcterms:modified>
</cp:coreProperties>
</file>

<file path=docProps/thumbnail.jpeg>
</file>